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7099300" cy="10234613"/>
  <p:embeddedFontLst>
    <p:embeddedFont>
      <p:font typeface="Oswald" panose="020B0604020202020204" charset="0"/>
      <p:regular r:id="rId21"/>
      <p:bold r:id="rId22"/>
    </p:embeddedFont>
    <p:embeddedFont>
      <p:font typeface="Playfair Display" panose="020B060402020202020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5" d="100"/>
          <a:sy n="145" d="100"/>
        </p:scale>
        <p:origin x="624" y="12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41288" y="768350"/>
            <a:ext cx="6818312" cy="38369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9930" y="4861441"/>
            <a:ext cx="5679440" cy="4605576"/>
          </a:xfrm>
          <a:prstGeom prst="rect">
            <a:avLst/>
          </a:prstGeom>
          <a:noFill/>
          <a:ln>
            <a:noFill/>
          </a:ln>
        </p:spPr>
        <p:txBody>
          <a:bodyPr spcFirstLastPara="1" wrap="square" lIns="99032" tIns="99032" rIns="99032" bIns="99032"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03857392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709930" y="4861441"/>
            <a:ext cx="5679440" cy="4605576"/>
          </a:xfrm>
          <a:prstGeom prst="rect">
            <a:avLst/>
          </a:prstGeom>
        </p:spPr>
        <p:txBody>
          <a:bodyPr spcFirstLastPara="1" wrap="square" lIns="99032" tIns="99032" rIns="99032" bIns="99032" anchor="t" anchorCtr="0">
            <a:noAutofit/>
          </a:bodyPr>
          <a:lstStyle/>
          <a:p>
            <a:pPr marL="0" indent="0">
              <a:buNone/>
            </a:pPr>
            <a:endParaRPr/>
          </a:p>
        </p:txBody>
      </p:sp>
    </p:spTree>
    <p:extLst>
      <p:ext uri="{BB962C8B-B14F-4D97-AF65-F5344CB8AC3E}">
        <p14:creationId xmlns:p14="http://schemas.microsoft.com/office/powerpoint/2010/main" val="35990872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b9ad04c231_0_11: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b9ad04c231_0_11:notes"/>
          <p:cNvSpPr txBox="1">
            <a:spLocks noGrp="1"/>
          </p:cNvSpPr>
          <p:nvPr>
            <p:ph type="body" idx="1"/>
          </p:nvPr>
        </p:nvSpPr>
        <p:spPr>
          <a:xfrm>
            <a:off x="709930" y="4861441"/>
            <a:ext cx="5679440" cy="4605576"/>
          </a:xfrm>
          <a:prstGeom prst="rect">
            <a:avLst/>
          </a:prstGeom>
        </p:spPr>
        <p:txBody>
          <a:bodyPr spcFirstLastPara="1" wrap="square" lIns="99032" tIns="99032" rIns="99032" bIns="99032" anchor="t" anchorCtr="0">
            <a:noAutofit/>
          </a:bodyPr>
          <a:lstStyle/>
          <a:p>
            <a:pPr marL="0" indent="0">
              <a:buNone/>
            </a:pPr>
            <a:endParaRPr/>
          </a:p>
        </p:txBody>
      </p:sp>
    </p:spTree>
    <p:extLst>
      <p:ext uri="{BB962C8B-B14F-4D97-AF65-F5344CB8AC3E}">
        <p14:creationId xmlns:p14="http://schemas.microsoft.com/office/powerpoint/2010/main" val="1224697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b3d81365bd_0_11: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b3d81365bd_0_11:notes"/>
          <p:cNvSpPr txBox="1">
            <a:spLocks noGrp="1"/>
          </p:cNvSpPr>
          <p:nvPr>
            <p:ph type="body" idx="1"/>
          </p:nvPr>
        </p:nvSpPr>
        <p:spPr>
          <a:xfrm>
            <a:off x="709930" y="4861441"/>
            <a:ext cx="5679440" cy="4605576"/>
          </a:xfrm>
          <a:prstGeom prst="rect">
            <a:avLst/>
          </a:prstGeom>
        </p:spPr>
        <p:txBody>
          <a:bodyPr spcFirstLastPara="1" wrap="square" lIns="99032" tIns="99032" rIns="99032" bIns="99032" anchor="t" anchorCtr="0">
            <a:noAutofit/>
          </a:bodyPr>
          <a:lstStyle/>
          <a:p>
            <a:pPr marL="0" indent="0">
              <a:buNone/>
            </a:pPr>
            <a:endParaRPr/>
          </a:p>
        </p:txBody>
      </p:sp>
    </p:spTree>
    <p:extLst>
      <p:ext uri="{BB962C8B-B14F-4D97-AF65-F5344CB8AC3E}">
        <p14:creationId xmlns:p14="http://schemas.microsoft.com/office/powerpoint/2010/main" val="1405948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b94654e5e8_0_0: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b94654e5e8_0_0:notes"/>
          <p:cNvSpPr txBox="1">
            <a:spLocks noGrp="1"/>
          </p:cNvSpPr>
          <p:nvPr>
            <p:ph type="body" idx="1"/>
          </p:nvPr>
        </p:nvSpPr>
        <p:spPr>
          <a:xfrm>
            <a:off x="709930" y="4861441"/>
            <a:ext cx="5679440" cy="4605576"/>
          </a:xfrm>
          <a:prstGeom prst="rect">
            <a:avLst/>
          </a:prstGeom>
        </p:spPr>
        <p:txBody>
          <a:bodyPr spcFirstLastPara="1" wrap="square" lIns="99032" tIns="99032" rIns="99032" bIns="99032" anchor="t" anchorCtr="0">
            <a:noAutofit/>
          </a:bodyPr>
          <a:lstStyle/>
          <a:p>
            <a:pPr marL="0" indent="0">
              <a:buNone/>
            </a:pPr>
            <a:endParaRPr/>
          </a:p>
        </p:txBody>
      </p:sp>
    </p:spTree>
    <p:extLst>
      <p:ext uri="{BB962C8B-B14F-4D97-AF65-F5344CB8AC3E}">
        <p14:creationId xmlns:p14="http://schemas.microsoft.com/office/powerpoint/2010/main" val="39051687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b89935c8c8_0_1: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b89935c8c8_0_1:notes"/>
          <p:cNvSpPr txBox="1">
            <a:spLocks noGrp="1"/>
          </p:cNvSpPr>
          <p:nvPr>
            <p:ph type="body" idx="1"/>
          </p:nvPr>
        </p:nvSpPr>
        <p:spPr>
          <a:xfrm>
            <a:off x="709930" y="4861441"/>
            <a:ext cx="5679440" cy="4605576"/>
          </a:xfrm>
          <a:prstGeom prst="rect">
            <a:avLst/>
          </a:prstGeom>
        </p:spPr>
        <p:txBody>
          <a:bodyPr spcFirstLastPara="1" wrap="square" lIns="99032" tIns="99032" rIns="99032" bIns="99032" anchor="t" anchorCtr="0">
            <a:noAutofit/>
          </a:bodyPr>
          <a:lstStyle/>
          <a:p>
            <a:pPr marL="0" indent="0">
              <a:buNone/>
            </a:pPr>
            <a:endParaRPr/>
          </a:p>
        </p:txBody>
      </p:sp>
    </p:spTree>
    <p:extLst>
      <p:ext uri="{BB962C8B-B14F-4D97-AF65-F5344CB8AC3E}">
        <p14:creationId xmlns:p14="http://schemas.microsoft.com/office/powerpoint/2010/main" val="27322722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b94654e5e8_0_24: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b94654e5e8_0_24:notes"/>
          <p:cNvSpPr txBox="1">
            <a:spLocks noGrp="1"/>
          </p:cNvSpPr>
          <p:nvPr>
            <p:ph type="body" idx="1"/>
          </p:nvPr>
        </p:nvSpPr>
        <p:spPr>
          <a:xfrm>
            <a:off x="709930" y="4861441"/>
            <a:ext cx="5679440" cy="4605576"/>
          </a:xfrm>
          <a:prstGeom prst="rect">
            <a:avLst/>
          </a:prstGeom>
        </p:spPr>
        <p:txBody>
          <a:bodyPr spcFirstLastPara="1" wrap="square" lIns="99032" tIns="99032" rIns="99032" bIns="99032" anchor="t" anchorCtr="0">
            <a:noAutofit/>
          </a:bodyPr>
          <a:lstStyle/>
          <a:p>
            <a:pPr marL="0" indent="0">
              <a:buNone/>
            </a:pPr>
            <a:endParaRPr/>
          </a:p>
        </p:txBody>
      </p:sp>
    </p:spTree>
    <p:extLst>
      <p:ext uri="{BB962C8B-B14F-4D97-AF65-F5344CB8AC3E}">
        <p14:creationId xmlns:p14="http://schemas.microsoft.com/office/powerpoint/2010/main" val="26692066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b94654e5e8_0_7: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b94654e5e8_0_7:notes"/>
          <p:cNvSpPr txBox="1">
            <a:spLocks noGrp="1"/>
          </p:cNvSpPr>
          <p:nvPr>
            <p:ph type="body" idx="1"/>
          </p:nvPr>
        </p:nvSpPr>
        <p:spPr>
          <a:xfrm>
            <a:off x="709930" y="4861441"/>
            <a:ext cx="5679440" cy="4605576"/>
          </a:xfrm>
          <a:prstGeom prst="rect">
            <a:avLst/>
          </a:prstGeom>
        </p:spPr>
        <p:txBody>
          <a:bodyPr spcFirstLastPara="1" wrap="square" lIns="99032" tIns="99032" rIns="99032" bIns="99032" anchor="t" anchorCtr="0">
            <a:noAutofit/>
          </a:bodyPr>
          <a:lstStyle/>
          <a:p>
            <a:pPr marL="0" indent="0">
              <a:buNone/>
            </a:pPr>
            <a:endParaRPr/>
          </a:p>
        </p:txBody>
      </p:sp>
    </p:spTree>
    <p:extLst>
      <p:ext uri="{BB962C8B-B14F-4D97-AF65-F5344CB8AC3E}">
        <p14:creationId xmlns:p14="http://schemas.microsoft.com/office/powerpoint/2010/main" val="6474909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b94654e5e8_0_18: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b94654e5e8_0_18:notes"/>
          <p:cNvSpPr txBox="1">
            <a:spLocks noGrp="1"/>
          </p:cNvSpPr>
          <p:nvPr>
            <p:ph type="body" idx="1"/>
          </p:nvPr>
        </p:nvSpPr>
        <p:spPr>
          <a:xfrm>
            <a:off x="709930" y="4861441"/>
            <a:ext cx="5679440" cy="4605576"/>
          </a:xfrm>
          <a:prstGeom prst="rect">
            <a:avLst/>
          </a:prstGeom>
        </p:spPr>
        <p:txBody>
          <a:bodyPr spcFirstLastPara="1" wrap="square" lIns="99032" tIns="99032" rIns="99032" bIns="99032" anchor="t" anchorCtr="0">
            <a:noAutofit/>
          </a:bodyPr>
          <a:lstStyle/>
          <a:p>
            <a:pPr marL="0" indent="0">
              <a:buNone/>
            </a:pPr>
            <a:endParaRPr/>
          </a:p>
        </p:txBody>
      </p:sp>
    </p:spTree>
    <p:extLst>
      <p:ext uri="{BB962C8B-B14F-4D97-AF65-F5344CB8AC3E}">
        <p14:creationId xmlns:p14="http://schemas.microsoft.com/office/powerpoint/2010/main" val="21332636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b99bb4f8b0_0_0:notes"/>
          <p:cNvSpPr>
            <a:spLocks noGrp="1" noRot="1" noChangeAspect="1"/>
          </p:cNvSpPr>
          <p:nvPr>
            <p:ph type="sldImg" idx="2"/>
          </p:nvPr>
        </p:nvSpPr>
        <p:spPr>
          <a:xfrm>
            <a:off x="141288" y="768350"/>
            <a:ext cx="6818312" cy="38369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b99bb4f8b0_0_0:notes"/>
          <p:cNvSpPr txBox="1">
            <a:spLocks noGrp="1"/>
          </p:cNvSpPr>
          <p:nvPr>
            <p:ph type="body" idx="1"/>
          </p:nvPr>
        </p:nvSpPr>
        <p:spPr>
          <a:xfrm>
            <a:off x="709930" y="4861441"/>
            <a:ext cx="5679440" cy="4605576"/>
          </a:xfrm>
          <a:prstGeom prst="rect">
            <a:avLst/>
          </a:prstGeom>
        </p:spPr>
        <p:txBody>
          <a:bodyPr spcFirstLastPara="1" wrap="square" lIns="99032" tIns="99032" rIns="99032" bIns="99032" anchor="t" anchorCtr="0">
            <a:noAutofit/>
          </a:bodyPr>
          <a:lstStyle/>
          <a:p>
            <a:pPr marL="0" indent="0">
              <a:buNone/>
            </a:pPr>
            <a:endParaRPr/>
          </a:p>
        </p:txBody>
      </p:sp>
    </p:spTree>
    <p:extLst>
      <p:ext uri="{BB962C8B-B14F-4D97-AF65-F5344CB8AC3E}">
        <p14:creationId xmlns:p14="http://schemas.microsoft.com/office/powerpoint/2010/main" val="29502283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b99bb4f8b0_0_5:notes"/>
          <p:cNvSpPr>
            <a:spLocks noGrp="1" noRot="1" noChangeAspect="1"/>
          </p:cNvSpPr>
          <p:nvPr>
            <p:ph type="sldImg" idx="2"/>
          </p:nvPr>
        </p:nvSpPr>
        <p:spPr>
          <a:xfrm>
            <a:off x="141288" y="768350"/>
            <a:ext cx="6818312" cy="38369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b99bb4f8b0_0_5:notes"/>
          <p:cNvSpPr txBox="1">
            <a:spLocks noGrp="1"/>
          </p:cNvSpPr>
          <p:nvPr>
            <p:ph type="body" idx="1"/>
          </p:nvPr>
        </p:nvSpPr>
        <p:spPr>
          <a:xfrm>
            <a:off x="709930" y="4861441"/>
            <a:ext cx="5679440" cy="4605576"/>
          </a:xfrm>
          <a:prstGeom prst="rect">
            <a:avLst/>
          </a:prstGeom>
        </p:spPr>
        <p:txBody>
          <a:bodyPr spcFirstLastPara="1" wrap="square" lIns="99032" tIns="99032" rIns="99032" bIns="99032" anchor="t" anchorCtr="0">
            <a:noAutofit/>
          </a:bodyPr>
          <a:lstStyle/>
          <a:p>
            <a:pPr marL="0" indent="0">
              <a:buNone/>
            </a:pPr>
            <a:endParaRPr/>
          </a:p>
        </p:txBody>
      </p:sp>
    </p:spTree>
    <p:extLst>
      <p:ext uri="{BB962C8B-B14F-4D97-AF65-F5344CB8AC3E}">
        <p14:creationId xmlns:p14="http://schemas.microsoft.com/office/powerpoint/2010/main" val="367285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b3a7729ed7_0_0: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b3a7729ed7_0_0:notes"/>
          <p:cNvSpPr txBox="1">
            <a:spLocks noGrp="1"/>
          </p:cNvSpPr>
          <p:nvPr>
            <p:ph type="body" idx="1"/>
          </p:nvPr>
        </p:nvSpPr>
        <p:spPr>
          <a:xfrm>
            <a:off x="709930" y="4861441"/>
            <a:ext cx="5679440" cy="4605576"/>
          </a:xfrm>
          <a:prstGeom prst="rect">
            <a:avLst/>
          </a:prstGeom>
        </p:spPr>
        <p:txBody>
          <a:bodyPr spcFirstLastPara="1" wrap="square" lIns="99032" tIns="99032" rIns="99032" bIns="99032" anchor="t" anchorCtr="0">
            <a:noAutofit/>
          </a:bodyPr>
          <a:lstStyle/>
          <a:p>
            <a:pPr marL="0" indent="0">
              <a:buNone/>
            </a:pPr>
            <a:endParaRPr/>
          </a:p>
        </p:txBody>
      </p:sp>
    </p:spTree>
    <p:extLst>
      <p:ext uri="{BB962C8B-B14F-4D97-AF65-F5344CB8AC3E}">
        <p14:creationId xmlns:p14="http://schemas.microsoft.com/office/powerpoint/2010/main" val="1252903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b3a7729ed7_0_8: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b3a7729ed7_0_8:notes"/>
          <p:cNvSpPr txBox="1">
            <a:spLocks noGrp="1"/>
          </p:cNvSpPr>
          <p:nvPr>
            <p:ph type="body" idx="1"/>
          </p:nvPr>
        </p:nvSpPr>
        <p:spPr>
          <a:xfrm>
            <a:off x="709930" y="4861441"/>
            <a:ext cx="5679440" cy="4605576"/>
          </a:xfrm>
          <a:prstGeom prst="rect">
            <a:avLst/>
          </a:prstGeom>
        </p:spPr>
        <p:txBody>
          <a:bodyPr spcFirstLastPara="1" wrap="square" lIns="99032" tIns="99032" rIns="99032" bIns="99032" anchor="t" anchorCtr="0">
            <a:noAutofit/>
          </a:bodyPr>
          <a:lstStyle/>
          <a:p>
            <a:pPr marL="0" indent="0">
              <a:buNone/>
            </a:pPr>
            <a:endParaRPr/>
          </a:p>
        </p:txBody>
      </p:sp>
    </p:spTree>
    <p:extLst>
      <p:ext uri="{BB962C8B-B14F-4D97-AF65-F5344CB8AC3E}">
        <p14:creationId xmlns:p14="http://schemas.microsoft.com/office/powerpoint/2010/main" val="2042943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b89935ca8f_0_19: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b89935ca8f_0_19:notes"/>
          <p:cNvSpPr txBox="1">
            <a:spLocks noGrp="1"/>
          </p:cNvSpPr>
          <p:nvPr>
            <p:ph type="body" idx="1"/>
          </p:nvPr>
        </p:nvSpPr>
        <p:spPr>
          <a:xfrm>
            <a:off x="709930" y="4861441"/>
            <a:ext cx="5679440" cy="4605576"/>
          </a:xfrm>
          <a:prstGeom prst="rect">
            <a:avLst/>
          </a:prstGeom>
        </p:spPr>
        <p:txBody>
          <a:bodyPr spcFirstLastPara="1" wrap="square" lIns="99032" tIns="99032" rIns="99032" bIns="99032" anchor="t" anchorCtr="0">
            <a:noAutofit/>
          </a:bodyPr>
          <a:lstStyle/>
          <a:p>
            <a:pPr marL="0" indent="0">
              <a:buNone/>
            </a:pPr>
            <a:endParaRPr/>
          </a:p>
        </p:txBody>
      </p:sp>
    </p:spTree>
    <p:extLst>
      <p:ext uri="{BB962C8B-B14F-4D97-AF65-F5344CB8AC3E}">
        <p14:creationId xmlns:p14="http://schemas.microsoft.com/office/powerpoint/2010/main" val="1983776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b89935ca8f_0_32: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b89935ca8f_0_32:notes"/>
          <p:cNvSpPr txBox="1">
            <a:spLocks noGrp="1"/>
          </p:cNvSpPr>
          <p:nvPr>
            <p:ph type="body" idx="1"/>
          </p:nvPr>
        </p:nvSpPr>
        <p:spPr>
          <a:xfrm>
            <a:off x="709930" y="4861441"/>
            <a:ext cx="5679440" cy="4605576"/>
          </a:xfrm>
          <a:prstGeom prst="rect">
            <a:avLst/>
          </a:prstGeom>
        </p:spPr>
        <p:txBody>
          <a:bodyPr spcFirstLastPara="1" wrap="square" lIns="99032" tIns="99032" rIns="99032" bIns="99032" anchor="t" anchorCtr="0">
            <a:noAutofit/>
          </a:bodyPr>
          <a:lstStyle/>
          <a:p>
            <a:pPr marL="0" indent="0">
              <a:buNone/>
            </a:pPr>
            <a:endParaRPr/>
          </a:p>
        </p:txBody>
      </p:sp>
    </p:spTree>
    <p:extLst>
      <p:ext uri="{BB962C8B-B14F-4D97-AF65-F5344CB8AC3E}">
        <p14:creationId xmlns:p14="http://schemas.microsoft.com/office/powerpoint/2010/main" val="3018579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b3d81365bd_0_1: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b3d81365bd_0_1:notes"/>
          <p:cNvSpPr txBox="1">
            <a:spLocks noGrp="1"/>
          </p:cNvSpPr>
          <p:nvPr>
            <p:ph type="body" idx="1"/>
          </p:nvPr>
        </p:nvSpPr>
        <p:spPr>
          <a:xfrm>
            <a:off x="709930" y="4861441"/>
            <a:ext cx="5679440" cy="4605576"/>
          </a:xfrm>
          <a:prstGeom prst="rect">
            <a:avLst/>
          </a:prstGeom>
        </p:spPr>
        <p:txBody>
          <a:bodyPr spcFirstLastPara="1" wrap="square" lIns="99032" tIns="99032" rIns="99032" bIns="99032" anchor="t" anchorCtr="0">
            <a:noAutofit/>
          </a:bodyPr>
          <a:lstStyle/>
          <a:p>
            <a:pPr marL="0" indent="0">
              <a:buNone/>
            </a:pPr>
            <a:endParaRPr/>
          </a:p>
        </p:txBody>
      </p:sp>
    </p:spTree>
    <p:extLst>
      <p:ext uri="{BB962C8B-B14F-4D97-AF65-F5344CB8AC3E}">
        <p14:creationId xmlns:p14="http://schemas.microsoft.com/office/powerpoint/2010/main" val="3402912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b984dcd5f0_0_2: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b984dcd5f0_0_2:notes"/>
          <p:cNvSpPr txBox="1">
            <a:spLocks noGrp="1"/>
          </p:cNvSpPr>
          <p:nvPr>
            <p:ph type="body" idx="1"/>
          </p:nvPr>
        </p:nvSpPr>
        <p:spPr>
          <a:xfrm>
            <a:off x="709930" y="4861441"/>
            <a:ext cx="5679440" cy="4605576"/>
          </a:xfrm>
          <a:prstGeom prst="rect">
            <a:avLst/>
          </a:prstGeom>
        </p:spPr>
        <p:txBody>
          <a:bodyPr spcFirstLastPara="1" wrap="square" lIns="99032" tIns="99032" rIns="99032" bIns="99032" anchor="t" anchorCtr="0">
            <a:noAutofit/>
          </a:bodyPr>
          <a:lstStyle/>
          <a:p>
            <a:pPr marL="0" indent="0">
              <a:buNone/>
            </a:pPr>
            <a:endParaRPr/>
          </a:p>
        </p:txBody>
      </p:sp>
    </p:spTree>
    <p:extLst>
      <p:ext uri="{BB962C8B-B14F-4D97-AF65-F5344CB8AC3E}">
        <p14:creationId xmlns:p14="http://schemas.microsoft.com/office/powerpoint/2010/main" val="1062138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b3d81365bd_0_6: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b3d81365bd_0_6:notes"/>
          <p:cNvSpPr txBox="1">
            <a:spLocks noGrp="1"/>
          </p:cNvSpPr>
          <p:nvPr>
            <p:ph type="body" idx="1"/>
          </p:nvPr>
        </p:nvSpPr>
        <p:spPr>
          <a:xfrm>
            <a:off x="709930" y="4861441"/>
            <a:ext cx="5679440" cy="4605576"/>
          </a:xfrm>
          <a:prstGeom prst="rect">
            <a:avLst/>
          </a:prstGeom>
        </p:spPr>
        <p:txBody>
          <a:bodyPr spcFirstLastPara="1" wrap="square" lIns="99032" tIns="99032" rIns="99032" bIns="99032" anchor="t" anchorCtr="0">
            <a:noAutofit/>
          </a:bodyPr>
          <a:lstStyle/>
          <a:p>
            <a:pPr marL="0" indent="0">
              <a:buNone/>
            </a:pPr>
            <a:endParaRPr/>
          </a:p>
        </p:txBody>
      </p:sp>
    </p:spTree>
    <p:extLst>
      <p:ext uri="{BB962C8B-B14F-4D97-AF65-F5344CB8AC3E}">
        <p14:creationId xmlns:p14="http://schemas.microsoft.com/office/powerpoint/2010/main" val="1617434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b9ad04c231_0_1: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b9ad04c231_0_1:notes"/>
          <p:cNvSpPr txBox="1">
            <a:spLocks noGrp="1"/>
          </p:cNvSpPr>
          <p:nvPr>
            <p:ph type="body" idx="1"/>
          </p:nvPr>
        </p:nvSpPr>
        <p:spPr>
          <a:xfrm>
            <a:off x="709930" y="4861441"/>
            <a:ext cx="5679440" cy="4605576"/>
          </a:xfrm>
          <a:prstGeom prst="rect">
            <a:avLst/>
          </a:prstGeom>
        </p:spPr>
        <p:txBody>
          <a:bodyPr spcFirstLastPara="1" wrap="square" lIns="99032" tIns="99032" rIns="99032" bIns="99032" anchor="t" anchorCtr="0">
            <a:noAutofit/>
          </a:bodyPr>
          <a:lstStyle/>
          <a:p>
            <a:pPr marL="0" indent="0">
              <a:buNone/>
            </a:pPr>
            <a:endParaRPr/>
          </a:p>
        </p:txBody>
      </p:sp>
    </p:spTree>
    <p:extLst>
      <p:ext uri="{BB962C8B-B14F-4D97-AF65-F5344CB8AC3E}">
        <p14:creationId xmlns:p14="http://schemas.microsoft.com/office/powerpoint/2010/main" val="845824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de"/>
              <a:t>‹Nr.›</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0" y="1527000"/>
            <a:ext cx="8520600" cy="2089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de" sz="6000">
                <a:highlight>
                  <a:srgbClr val="EA9999"/>
                </a:highlight>
                <a:latin typeface="Oswald"/>
                <a:ea typeface="Oswald"/>
                <a:cs typeface="Oswald"/>
                <a:sym typeface="Oswald"/>
              </a:rPr>
              <a:t>Fleisch und Männlichkeit</a:t>
            </a:r>
            <a:endParaRPr sz="6000">
              <a:highlight>
                <a:srgbClr val="EA9999"/>
              </a:highlight>
              <a:latin typeface="Oswald"/>
              <a:ea typeface="Oswald"/>
              <a:cs typeface="Oswald"/>
              <a:sym typeface="Oswald"/>
            </a:endParaRPr>
          </a:p>
        </p:txBody>
      </p:sp>
      <p:sp>
        <p:nvSpPr>
          <p:cNvPr id="55" name="Google Shape;55;p13"/>
          <p:cNvSpPr txBox="1">
            <a:spLocks noGrp="1"/>
          </p:cNvSpPr>
          <p:nvPr>
            <p:ph type="subTitle" idx="1"/>
          </p:nvPr>
        </p:nvSpPr>
        <p:spPr>
          <a:xfrm>
            <a:off x="0" y="0"/>
            <a:ext cx="91440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sz="1200">
                <a:solidFill>
                  <a:srgbClr val="EA9999"/>
                </a:solidFill>
                <a:highlight>
                  <a:srgbClr val="000000"/>
                </a:highlight>
                <a:latin typeface="Playfair Display"/>
                <a:ea typeface="Playfair Display"/>
                <a:cs typeface="Playfair Display"/>
                <a:sym typeface="Playfair Display"/>
              </a:rPr>
              <a:t>Ruhr-Universität Bochum</a:t>
            </a:r>
            <a:endParaRPr sz="1200">
              <a:solidFill>
                <a:srgbClr val="EA9999"/>
              </a:solidFill>
              <a:highlight>
                <a:srgbClr val="000000"/>
              </a:highlight>
              <a:latin typeface="Playfair Display"/>
              <a:ea typeface="Playfair Display"/>
              <a:cs typeface="Playfair Display"/>
              <a:sym typeface="Playfair Display"/>
            </a:endParaRPr>
          </a:p>
          <a:p>
            <a:pPr marL="0" lvl="0" indent="0" algn="l" rtl="0">
              <a:spcBef>
                <a:spcPts val="0"/>
              </a:spcBef>
              <a:spcAft>
                <a:spcPts val="0"/>
              </a:spcAft>
              <a:buNone/>
            </a:pPr>
            <a:r>
              <a:rPr lang="de" sz="1200">
                <a:solidFill>
                  <a:srgbClr val="EA9999"/>
                </a:solidFill>
                <a:highlight>
                  <a:srgbClr val="000000"/>
                </a:highlight>
                <a:latin typeface="Playfair Display"/>
                <a:ea typeface="Playfair Display"/>
                <a:cs typeface="Playfair Display"/>
                <a:sym typeface="Playfair Display"/>
              </a:rPr>
              <a:t>Fakultät für Philologie</a:t>
            </a:r>
            <a:endParaRPr sz="1200">
              <a:solidFill>
                <a:srgbClr val="EA9999"/>
              </a:solidFill>
              <a:highlight>
                <a:srgbClr val="000000"/>
              </a:highlight>
              <a:latin typeface="Playfair Display"/>
              <a:ea typeface="Playfair Display"/>
              <a:cs typeface="Playfair Display"/>
              <a:sym typeface="Playfair Display"/>
            </a:endParaRPr>
          </a:p>
          <a:p>
            <a:pPr marL="0" lvl="0" indent="0" algn="l" rtl="0">
              <a:spcBef>
                <a:spcPts val="0"/>
              </a:spcBef>
              <a:spcAft>
                <a:spcPts val="0"/>
              </a:spcAft>
              <a:buNone/>
            </a:pPr>
            <a:r>
              <a:rPr lang="de" sz="1200">
                <a:solidFill>
                  <a:srgbClr val="EA9999"/>
                </a:solidFill>
                <a:highlight>
                  <a:srgbClr val="000000"/>
                </a:highlight>
                <a:latin typeface="Playfair Display"/>
                <a:ea typeface="Playfair Display"/>
                <a:cs typeface="Playfair Display"/>
                <a:sym typeface="Playfair Display"/>
              </a:rPr>
              <a:t>Germanistik</a:t>
            </a:r>
            <a:endParaRPr sz="1200">
              <a:solidFill>
                <a:srgbClr val="EA9999"/>
              </a:solidFill>
              <a:highlight>
                <a:srgbClr val="000000"/>
              </a:highlight>
              <a:latin typeface="Playfair Display"/>
              <a:ea typeface="Playfair Display"/>
              <a:cs typeface="Playfair Display"/>
              <a:sym typeface="Playfair Display"/>
            </a:endParaRPr>
          </a:p>
          <a:p>
            <a:pPr marL="0" lvl="0" indent="0" algn="l" rtl="0">
              <a:spcBef>
                <a:spcPts val="0"/>
              </a:spcBef>
              <a:spcAft>
                <a:spcPts val="0"/>
              </a:spcAft>
              <a:buNone/>
            </a:pPr>
            <a:r>
              <a:rPr lang="de" sz="1200">
                <a:solidFill>
                  <a:srgbClr val="EA9999"/>
                </a:solidFill>
                <a:highlight>
                  <a:srgbClr val="000000"/>
                </a:highlight>
                <a:latin typeface="Playfair Display"/>
                <a:ea typeface="Playfair Display"/>
                <a:cs typeface="Playfair Display"/>
                <a:sym typeface="Playfair Display"/>
              </a:rPr>
              <a:t>Wintersemester 2020/2021</a:t>
            </a:r>
            <a:endParaRPr sz="1200">
              <a:solidFill>
                <a:srgbClr val="EA9999"/>
              </a:solidFill>
              <a:highlight>
                <a:srgbClr val="000000"/>
              </a:highlight>
              <a:latin typeface="Playfair Display"/>
              <a:ea typeface="Playfair Display"/>
              <a:cs typeface="Playfair Display"/>
              <a:sym typeface="Playfair Display"/>
            </a:endParaRPr>
          </a:p>
          <a:p>
            <a:pPr marL="0" lvl="0" indent="0" algn="l" rtl="0">
              <a:spcBef>
                <a:spcPts val="0"/>
              </a:spcBef>
              <a:spcAft>
                <a:spcPts val="0"/>
              </a:spcAft>
              <a:buNone/>
            </a:pPr>
            <a:endParaRPr sz="1200">
              <a:solidFill>
                <a:srgbClr val="EA9999"/>
              </a:solidFill>
              <a:highlight>
                <a:srgbClr val="000000"/>
              </a:highlight>
              <a:latin typeface="Playfair Display"/>
              <a:ea typeface="Playfair Display"/>
              <a:cs typeface="Playfair Display"/>
              <a:sym typeface="Playfair Display"/>
            </a:endParaRPr>
          </a:p>
          <a:p>
            <a:pPr marL="0" lvl="0" indent="0" algn="l" rtl="0">
              <a:spcBef>
                <a:spcPts val="0"/>
              </a:spcBef>
              <a:spcAft>
                <a:spcPts val="0"/>
              </a:spcAft>
              <a:buNone/>
            </a:pPr>
            <a:r>
              <a:rPr lang="de" sz="1200">
                <a:solidFill>
                  <a:srgbClr val="EA9999"/>
                </a:solidFill>
                <a:highlight>
                  <a:srgbClr val="000000"/>
                </a:highlight>
                <a:latin typeface="Playfair Display"/>
                <a:ea typeface="Playfair Display"/>
                <a:cs typeface="Playfair Display"/>
                <a:sym typeface="Playfair Display"/>
              </a:rPr>
              <a:t>Prof. Dr. Sebastian Susteck</a:t>
            </a:r>
            <a:endParaRPr sz="1200">
              <a:solidFill>
                <a:srgbClr val="EA9999"/>
              </a:solidFill>
              <a:highlight>
                <a:srgbClr val="000000"/>
              </a:highlight>
              <a:latin typeface="Playfair Display"/>
              <a:ea typeface="Playfair Display"/>
              <a:cs typeface="Playfair Display"/>
              <a:sym typeface="Playfair Display"/>
            </a:endParaRPr>
          </a:p>
          <a:p>
            <a:pPr marL="0" lvl="0" indent="0" algn="l" rtl="0">
              <a:spcBef>
                <a:spcPts val="0"/>
              </a:spcBef>
              <a:spcAft>
                <a:spcPts val="0"/>
              </a:spcAft>
              <a:buNone/>
            </a:pPr>
            <a:r>
              <a:rPr lang="de" sz="1200" i="1">
                <a:solidFill>
                  <a:srgbClr val="EA9999"/>
                </a:solidFill>
                <a:highlight>
                  <a:srgbClr val="000000"/>
                </a:highlight>
                <a:latin typeface="Playfair Display"/>
                <a:ea typeface="Playfair Display"/>
                <a:cs typeface="Playfair Display"/>
                <a:sym typeface="Playfair Display"/>
              </a:rPr>
              <a:t>Fleisch! Poesie des Schlachtens</a:t>
            </a:r>
            <a:endParaRPr sz="1200" i="1">
              <a:solidFill>
                <a:srgbClr val="EA9999"/>
              </a:solidFill>
              <a:highlight>
                <a:srgbClr val="000000"/>
              </a:highlight>
              <a:latin typeface="Playfair Display"/>
              <a:ea typeface="Playfair Display"/>
              <a:cs typeface="Playfair Display"/>
              <a:sym typeface="Playfair Display"/>
            </a:endParaRPr>
          </a:p>
          <a:p>
            <a:pPr marL="0" lvl="0" indent="0" algn="l" rtl="0">
              <a:spcBef>
                <a:spcPts val="0"/>
              </a:spcBef>
              <a:spcAft>
                <a:spcPts val="0"/>
              </a:spcAft>
              <a:buClr>
                <a:schemeClr val="dk1"/>
              </a:buClr>
              <a:buSzPts val="1100"/>
              <a:buFont typeface="Arial"/>
              <a:buNone/>
            </a:pPr>
            <a:r>
              <a:rPr lang="de" sz="1200">
                <a:solidFill>
                  <a:srgbClr val="EA9999"/>
                </a:solidFill>
                <a:highlight>
                  <a:srgbClr val="000000"/>
                </a:highlight>
                <a:latin typeface="Playfair Display"/>
                <a:ea typeface="Playfair Display"/>
                <a:cs typeface="Playfair Display"/>
                <a:sym typeface="Playfair Display"/>
              </a:rPr>
              <a:t>Frauke Drewer, Max Giepen, Gizem Güvenates, Alexander Schwarz</a:t>
            </a:r>
            <a:endParaRPr sz="1200">
              <a:solidFill>
                <a:srgbClr val="EA9999"/>
              </a:solidFill>
              <a:highlight>
                <a:srgbClr val="000000"/>
              </a:highlight>
              <a:latin typeface="Playfair Display"/>
              <a:ea typeface="Playfair Display"/>
              <a:cs typeface="Playfair Display"/>
              <a:sym typeface="Playfair Display"/>
            </a:endParaRPr>
          </a:p>
          <a:p>
            <a:pPr marL="0" lvl="0" indent="0" algn="l" rtl="0">
              <a:spcBef>
                <a:spcPts val="0"/>
              </a:spcBef>
              <a:spcAft>
                <a:spcPts val="0"/>
              </a:spcAft>
              <a:buClr>
                <a:schemeClr val="dk1"/>
              </a:buClr>
              <a:buSzPts val="1100"/>
              <a:buFont typeface="Arial"/>
              <a:buNone/>
            </a:pPr>
            <a:endParaRPr sz="1200">
              <a:solidFill>
                <a:srgbClr val="EA9999"/>
              </a:solidFill>
              <a:highlight>
                <a:srgbClr val="000000"/>
              </a:highlight>
              <a:latin typeface="Playfair Display"/>
              <a:ea typeface="Playfair Display"/>
              <a:cs typeface="Playfair Display"/>
              <a:sym typeface="Playfair Display"/>
            </a:endParaRPr>
          </a:p>
          <a:p>
            <a:pPr marL="0" lvl="0" indent="0" algn="l" rtl="0">
              <a:spcBef>
                <a:spcPts val="0"/>
              </a:spcBef>
              <a:spcAft>
                <a:spcPts val="0"/>
              </a:spcAft>
              <a:buNone/>
            </a:pPr>
            <a:endParaRPr sz="1200">
              <a:solidFill>
                <a:srgbClr val="EA9999"/>
              </a:solidFill>
              <a:highlight>
                <a:srgbClr val="000000"/>
              </a:highlight>
              <a:latin typeface="Playfair Display"/>
              <a:ea typeface="Playfair Display"/>
              <a:cs typeface="Playfair Display"/>
              <a:sym typeface="Playfair Display"/>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2"/>
          <p:cNvSpPr txBox="1">
            <a:spLocks noGrp="1"/>
          </p:cNvSpPr>
          <p:nvPr>
            <p:ph type="ctrTitle"/>
          </p:nvPr>
        </p:nvSpPr>
        <p:spPr>
          <a:xfrm>
            <a:off x="0" y="0"/>
            <a:ext cx="8520600" cy="792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de" sz="2800">
                <a:solidFill>
                  <a:srgbClr val="000000"/>
                </a:solidFill>
                <a:highlight>
                  <a:srgbClr val="EA9999"/>
                </a:highlight>
                <a:latin typeface="Oswald"/>
                <a:ea typeface="Oswald"/>
                <a:cs typeface="Oswald"/>
                <a:sym typeface="Oswald"/>
              </a:rPr>
              <a:t>Mediale Aufbereitung von Fleisch und Männlichkeit</a:t>
            </a:r>
            <a:endParaRPr sz="5400">
              <a:solidFill>
                <a:srgbClr val="000000"/>
              </a:solidFill>
              <a:highlight>
                <a:srgbClr val="EA9999"/>
              </a:highlight>
              <a:latin typeface="Oswald"/>
              <a:ea typeface="Oswald"/>
              <a:cs typeface="Oswald"/>
              <a:sym typeface="Oswald"/>
            </a:endParaRPr>
          </a:p>
        </p:txBody>
      </p:sp>
      <p:sp>
        <p:nvSpPr>
          <p:cNvPr id="122" name="Google Shape;122;p22"/>
          <p:cNvSpPr txBox="1">
            <a:spLocks noGrp="1"/>
          </p:cNvSpPr>
          <p:nvPr>
            <p:ph type="subTitle" idx="1"/>
          </p:nvPr>
        </p:nvSpPr>
        <p:spPr>
          <a:xfrm>
            <a:off x="311700" y="722300"/>
            <a:ext cx="5400000" cy="44211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sz="2000" dirty="0">
              <a:solidFill>
                <a:srgbClr val="EA9999"/>
              </a:solidFill>
              <a:highlight>
                <a:srgbClr val="000000"/>
              </a:highlight>
              <a:latin typeface="Playfair Display"/>
              <a:ea typeface="Playfair Display"/>
              <a:cs typeface="Playfair Display"/>
              <a:sym typeface="Playfair Display"/>
            </a:endParaRPr>
          </a:p>
          <a:p>
            <a:pPr marL="457200" lvl="0" indent="-355600" algn="l" rtl="0">
              <a:spcBef>
                <a:spcPts val="0"/>
              </a:spcBef>
              <a:spcAft>
                <a:spcPts val="0"/>
              </a:spcAft>
              <a:buClr>
                <a:srgbClr val="EA9999"/>
              </a:buClr>
              <a:buSzPts val="2000"/>
              <a:buFont typeface="Playfair Display"/>
              <a:buChar char="-"/>
            </a:pPr>
            <a:r>
              <a:rPr lang="de" sz="2000" dirty="0">
                <a:solidFill>
                  <a:srgbClr val="EA9999"/>
                </a:solidFill>
                <a:highlight>
                  <a:srgbClr val="000000"/>
                </a:highlight>
                <a:latin typeface="Playfair Display"/>
                <a:ea typeface="Playfair Display"/>
                <a:cs typeface="Playfair Display"/>
                <a:sym typeface="Playfair Display"/>
              </a:rPr>
              <a:t>Edeka versuchte Frauen bei Fleischwerbung einzubringen </a:t>
            </a:r>
            <a:endParaRPr sz="2000" dirty="0">
              <a:solidFill>
                <a:srgbClr val="EA9999"/>
              </a:solidFill>
              <a:highlight>
                <a:srgbClr val="000000"/>
              </a:highlight>
              <a:latin typeface="Playfair Display"/>
              <a:ea typeface="Playfair Display"/>
              <a:cs typeface="Playfair Display"/>
              <a:sym typeface="Playfair Display"/>
            </a:endParaRPr>
          </a:p>
          <a:p>
            <a:pPr marL="457200" lvl="0" indent="0" algn="l" rtl="0">
              <a:spcBef>
                <a:spcPts val="0"/>
              </a:spcBef>
              <a:spcAft>
                <a:spcPts val="0"/>
              </a:spcAft>
              <a:buNone/>
            </a:pPr>
            <a:r>
              <a:rPr lang="de" sz="2000" dirty="0">
                <a:solidFill>
                  <a:srgbClr val="EA9999"/>
                </a:solidFill>
                <a:highlight>
                  <a:srgbClr val="000000"/>
                </a:highlight>
                <a:latin typeface="Playfair Display"/>
                <a:ea typeface="Playfair Display"/>
                <a:cs typeface="Playfair Display"/>
                <a:sym typeface="Playfair Display"/>
              </a:rPr>
              <a:t>-&gt; Herangehensweise dabei eher fragwürdig</a:t>
            </a:r>
            <a:endParaRPr sz="2000" dirty="0">
              <a:solidFill>
                <a:srgbClr val="EA9999"/>
              </a:solidFill>
              <a:highlight>
                <a:srgbClr val="000000"/>
              </a:highlight>
              <a:latin typeface="Playfair Display"/>
              <a:ea typeface="Playfair Display"/>
              <a:cs typeface="Playfair Display"/>
              <a:sym typeface="Playfair Display"/>
            </a:endParaRPr>
          </a:p>
          <a:p>
            <a:pPr marL="457200" lvl="0" indent="0" algn="l" rtl="0">
              <a:spcBef>
                <a:spcPts val="0"/>
              </a:spcBef>
              <a:spcAft>
                <a:spcPts val="0"/>
              </a:spcAft>
              <a:buNone/>
            </a:pPr>
            <a:endParaRPr sz="2000" dirty="0">
              <a:solidFill>
                <a:srgbClr val="EA9999"/>
              </a:solidFill>
              <a:highlight>
                <a:srgbClr val="000000"/>
              </a:highlight>
              <a:latin typeface="Playfair Display"/>
              <a:ea typeface="Playfair Display"/>
              <a:cs typeface="Playfair Display"/>
              <a:sym typeface="Playfair Display"/>
            </a:endParaRPr>
          </a:p>
          <a:p>
            <a:pPr marL="457200" lvl="0" indent="0" algn="l" rtl="0">
              <a:spcBef>
                <a:spcPts val="0"/>
              </a:spcBef>
              <a:spcAft>
                <a:spcPts val="0"/>
              </a:spcAft>
              <a:buNone/>
            </a:pPr>
            <a:endParaRPr sz="2000" dirty="0">
              <a:solidFill>
                <a:srgbClr val="EA9999"/>
              </a:solidFill>
              <a:highlight>
                <a:srgbClr val="000000"/>
              </a:highlight>
              <a:latin typeface="Playfair Display"/>
              <a:ea typeface="Playfair Display"/>
              <a:cs typeface="Playfair Display"/>
              <a:sym typeface="Playfair Display"/>
            </a:endParaRPr>
          </a:p>
          <a:p>
            <a:pPr marL="457200" lvl="0" indent="-355600" algn="l" rtl="0">
              <a:spcBef>
                <a:spcPts val="0"/>
              </a:spcBef>
              <a:spcAft>
                <a:spcPts val="0"/>
              </a:spcAft>
              <a:buClr>
                <a:srgbClr val="EA9999"/>
              </a:buClr>
              <a:buSzPts val="2000"/>
              <a:buFont typeface="Playfair Display"/>
              <a:buChar char="-"/>
            </a:pPr>
            <a:r>
              <a:rPr lang="de" sz="2000" dirty="0">
                <a:solidFill>
                  <a:srgbClr val="EA9999"/>
                </a:solidFill>
                <a:highlight>
                  <a:srgbClr val="000000"/>
                </a:highlight>
                <a:latin typeface="Playfair Display"/>
                <a:ea typeface="Playfair Display"/>
                <a:cs typeface="Playfair Display"/>
                <a:sym typeface="Playfair Display"/>
              </a:rPr>
              <a:t>Überschriften wirken zum Teil provokant</a:t>
            </a:r>
            <a:endParaRPr sz="2000" dirty="0">
              <a:solidFill>
                <a:srgbClr val="EA9999"/>
              </a:solidFill>
              <a:highlight>
                <a:srgbClr val="000000"/>
              </a:highlight>
              <a:latin typeface="Playfair Display"/>
              <a:ea typeface="Playfair Display"/>
              <a:cs typeface="Playfair Display"/>
              <a:sym typeface="Playfair Display"/>
            </a:endParaRPr>
          </a:p>
          <a:p>
            <a:pPr marL="457200" lvl="0" indent="-355600" algn="l" rtl="0">
              <a:spcBef>
                <a:spcPts val="0"/>
              </a:spcBef>
              <a:spcAft>
                <a:spcPts val="0"/>
              </a:spcAft>
              <a:buClr>
                <a:srgbClr val="EA9999"/>
              </a:buClr>
              <a:buSzPts val="2000"/>
              <a:buFont typeface="Playfair Display"/>
              <a:buChar char="-"/>
            </a:pPr>
            <a:r>
              <a:rPr lang="de" sz="2000" dirty="0">
                <a:solidFill>
                  <a:srgbClr val="EA9999"/>
                </a:solidFill>
                <a:highlight>
                  <a:srgbClr val="000000"/>
                </a:highlight>
                <a:latin typeface="Playfair Display"/>
                <a:ea typeface="Playfair Display"/>
                <a:cs typeface="Playfair Display"/>
                <a:sym typeface="Playfair Display"/>
              </a:rPr>
              <a:t>Zweideutigkeit=wiederkehrendes Stilmittel</a:t>
            </a:r>
            <a:endParaRPr sz="2000" dirty="0">
              <a:solidFill>
                <a:srgbClr val="EA9999"/>
              </a:solidFill>
              <a:highlight>
                <a:srgbClr val="000000"/>
              </a:highlight>
              <a:latin typeface="Playfair Display"/>
              <a:ea typeface="Playfair Display"/>
              <a:cs typeface="Playfair Display"/>
              <a:sym typeface="Playfair Display"/>
            </a:endParaRPr>
          </a:p>
          <a:p>
            <a:pPr marL="457200" lvl="0" indent="-355600" algn="l" rtl="0">
              <a:spcBef>
                <a:spcPts val="0"/>
              </a:spcBef>
              <a:spcAft>
                <a:spcPts val="0"/>
              </a:spcAft>
              <a:buClr>
                <a:srgbClr val="EA9999"/>
              </a:buClr>
              <a:buSzPts val="2000"/>
              <a:buFont typeface="Playfair Display"/>
              <a:buChar char="-"/>
            </a:pPr>
            <a:r>
              <a:rPr lang="de" sz="2000" dirty="0">
                <a:solidFill>
                  <a:srgbClr val="EA9999"/>
                </a:solidFill>
                <a:highlight>
                  <a:srgbClr val="000000"/>
                </a:highlight>
                <a:latin typeface="Playfair Display"/>
                <a:ea typeface="Playfair Display"/>
                <a:cs typeface="Playfair Display"/>
                <a:sym typeface="Playfair Display"/>
              </a:rPr>
              <a:t>repräsentiert gesellschaftliches Bild der Männerdominanz, wenn es um Fleisch geht</a:t>
            </a:r>
            <a:endParaRPr sz="2000" dirty="0">
              <a:solidFill>
                <a:srgbClr val="EA9999"/>
              </a:solidFill>
              <a:highlight>
                <a:srgbClr val="000000"/>
              </a:highlight>
              <a:latin typeface="Playfair Display"/>
              <a:ea typeface="Playfair Display"/>
              <a:cs typeface="Playfair Display"/>
              <a:sym typeface="Playfair Display"/>
            </a:endParaRPr>
          </a:p>
          <a:p>
            <a:pPr marL="457200" lvl="0" indent="0" algn="l" rtl="0">
              <a:spcBef>
                <a:spcPts val="0"/>
              </a:spcBef>
              <a:spcAft>
                <a:spcPts val="0"/>
              </a:spcAft>
              <a:buNone/>
            </a:pPr>
            <a:endParaRPr dirty="0">
              <a:solidFill>
                <a:srgbClr val="EA9999"/>
              </a:solidFill>
              <a:highlight>
                <a:srgbClr val="000000"/>
              </a:highlight>
              <a:latin typeface="Playfair Display"/>
              <a:ea typeface="Playfair Display"/>
              <a:cs typeface="Playfair Display"/>
              <a:sym typeface="Playfair Display"/>
            </a:endParaRPr>
          </a:p>
        </p:txBody>
      </p:sp>
      <p:pic>
        <p:nvPicPr>
          <p:cNvPr id="123" name="Google Shape;123;p22"/>
          <p:cNvPicPr preferRelativeResize="0"/>
          <p:nvPr/>
        </p:nvPicPr>
        <p:blipFill>
          <a:blip r:embed="rId3">
            <a:alphaModFix/>
          </a:blip>
          <a:stretch>
            <a:fillRect/>
          </a:stretch>
        </p:blipFill>
        <p:spPr>
          <a:xfrm>
            <a:off x="6469013" y="2779850"/>
            <a:ext cx="1836174" cy="2363651"/>
          </a:xfrm>
          <a:prstGeom prst="rect">
            <a:avLst/>
          </a:prstGeom>
          <a:noFill/>
          <a:ln>
            <a:noFill/>
          </a:ln>
        </p:spPr>
      </p:pic>
      <p:pic>
        <p:nvPicPr>
          <p:cNvPr id="124" name="Google Shape;124;p22"/>
          <p:cNvPicPr preferRelativeResize="0"/>
          <p:nvPr/>
        </p:nvPicPr>
        <p:blipFill>
          <a:blip r:embed="rId4">
            <a:alphaModFix/>
          </a:blip>
          <a:stretch>
            <a:fillRect/>
          </a:stretch>
        </p:blipFill>
        <p:spPr>
          <a:xfrm>
            <a:off x="6508025" y="896985"/>
            <a:ext cx="1758126" cy="1777891"/>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29"/>
        <p:cNvGrpSpPr/>
        <p:nvPr/>
      </p:nvGrpSpPr>
      <p:grpSpPr>
        <a:xfrm>
          <a:off x="0" y="0"/>
          <a:ext cx="0" cy="0"/>
          <a:chOff x="0" y="0"/>
          <a:chExt cx="0" cy="0"/>
        </a:xfrm>
      </p:grpSpPr>
      <p:sp>
        <p:nvSpPr>
          <p:cNvPr id="130" name="Google Shape;130;p23"/>
          <p:cNvSpPr txBox="1">
            <a:spLocks noGrp="1"/>
          </p:cNvSpPr>
          <p:nvPr>
            <p:ph type="ctrTitle"/>
          </p:nvPr>
        </p:nvSpPr>
        <p:spPr>
          <a:xfrm>
            <a:off x="0" y="0"/>
            <a:ext cx="8520600" cy="747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de" sz="2800">
                <a:solidFill>
                  <a:srgbClr val="000000"/>
                </a:solidFill>
                <a:highlight>
                  <a:srgbClr val="EA9999"/>
                </a:highlight>
                <a:latin typeface="Oswald"/>
                <a:ea typeface="Oswald"/>
                <a:cs typeface="Oswald"/>
                <a:sym typeface="Oswald"/>
              </a:rPr>
              <a:t>Männlichkeit in Zeiten des Veggie-Booms</a:t>
            </a:r>
            <a:endParaRPr sz="5400">
              <a:solidFill>
                <a:srgbClr val="000000"/>
              </a:solidFill>
              <a:highlight>
                <a:srgbClr val="EA9999"/>
              </a:highlight>
              <a:latin typeface="Oswald"/>
              <a:ea typeface="Oswald"/>
              <a:cs typeface="Oswald"/>
              <a:sym typeface="Oswald"/>
            </a:endParaRPr>
          </a:p>
        </p:txBody>
      </p:sp>
      <p:sp>
        <p:nvSpPr>
          <p:cNvPr id="131" name="Google Shape;131;p23"/>
          <p:cNvSpPr txBox="1">
            <a:spLocks noGrp="1"/>
          </p:cNvSpPr>
          <p:nvPr>
            <p:ph type="subTitle" idx="1"/>
          </p:nvPr>
        </p:nvSpPr>
        <p:spPr>
          <a:xfrm>
            <a:off x="5494200" y="4753850"/>
            <a:ext cx="3649500" cy="38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sz="1400">
                <a:solidFill>
                  <a:srgbClr val="EA9999"/>
                </a:solidFill>
                <a:highlight>
                  <a:srgbClr val="000000"/>
                </a:highlight>
                <a:latin typeface="Playfair Display"/>
                <a:ea typeface="Playfair Display"/>
                <a:cs typeface="Playfair Display"/>
                <a:sym typeface="Playfair Display"/>
              </a:rPr>
              <a:t>Abb. 6: FIT UND VEGAN, Fotografie</a:t>
            </a:r>
            <a:endParaRPr sz="1400">
              <a:solidFill>
                <a:srgbClr val="EA9999"/>
              </a:solidFill>
              <a:highlight>
                <a:srgbClr val="000000"/>
              </a:highlight>
              <a:latin typeface="Playfair Display"/>
              <a:ea typeface="Playfair Display"/>
              <a:cs typeface="Playfair Display"/>
              <a:sym typeface="Playfair Display"/>
            </a:endParaRPr>
          </a:p>
        </p:txBody>
      </p:sp>
      <p:pic>
        <p:nvPicPr>
          <p:cNvPr id="132" name="Google Shape;132;p23"/>
          <p:cNvPicPr preferRelativeResize="0"/>
          <p:nvPr/>
        </p:nvPicPr>
        <p:blipFill>
          <a:blip r:embed="rId3">
            <a:alphaModFix/>
          </a:blip>
          <a:stretch>
            <a:fillRect/>
          </a:stretch>
        </p:blipFill>
        <p:spPr>
          <a:xfrm>
            <a:off x="1384288" y="779363"/>
            <a:ext cx="6375424" cy="3584778"/>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37"/>
        <p:cNvGrpSpPr/>
        <p:nvPr/>
      </p:nvGrpSpPr>
      <p:grpSpPr>
        <a:xfrm>
          <a:off x="0" y="0"/>
          <a:ext cx="0" cy="0"/>
          <a:chOff x="0" y="0"/>
          <a:chExt cx="0" cy="0"/>
        </a:xfrm>
      </p:grpSpPr>
      <p:sp>
        <p:nvSpPr>
          <p:cNvPr id="138" name="Google Shape;138;p24"/>
          <p:cNvSpPr txBox="1">
            <a:spLocks noGrp="1"/>
          </p:cNvSpPr>
          <p:nvPr>
            <p:ph type="ctrTitle"/>
          </p:nvPr>
        </p:nvSpPr>
        <p:spPr>
          <a:xfrm>
            <a:off x="0" y="0"/>
            <a:ext cx="8520600" cy="747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sz="5400">
              <a:solidFill>
                <a:srgbClr val="000000"/>
              </a:solidFill>
              <a:highlight>
                <a:srgbClr val="EA9999"/>
              </a:highlight>
              <a:latin typeface="Oswald"/>
              <a:ea typeface="Oswald"/>
              <a:cs typeface="Oswald"/>
              <a:sym typeface="Oswald"/>
            </a:endParaRPr>
          </a:p>
        </p:txBody>
      </p:sp>
      <p:sp>
        <p:nvSpPr>
          <p:cNvPr id="139" name="Google Shape;139;p24"/>
          <p:cNvSpPr txBox="1">
            <a:spLocks noGrp="1"/>
          </p:cNvSpPr>
          <p:nvPr>
            <p:ph type="subTitle" idx="1"/>
          </p:nvPr>
        </p:nvSpPr>
        <p:spPr>
          <a:xfrm>
            <a:off x="6835700" y="2880525"/>
            <a:ext cx="2308200" cy="181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sz="1400">
                <a:solidFill>
                  <a:srgbClr val="EA9999"/>
                </a:solidFill>
                <a:highlight>
                  <a:srgbClr val="000000"/>
                </a:highlight>
                <a:latin typeface="Playfair Display"/>
                <a:ea typeface="Playfair Display"/>
                <a:cs typeface="Playfair Display"/>
                <a:sym typeface="Playfair Display"/>
              </a:rPr>
              <a:t>Abb. 7: </a:t>
            </a:r>
            <a:r>
              <a:rPr lang="de" sz="1400">
                <a:solidFill>
                  <a:srgbClr val="EA9999"/>
                </a:solidFill>
                <a:latin typeface="Playfair Display"/>
                <a:ea typeface="Playfair Display"/>
                <a:cs typeface="Playfair Display"/>
                <a:sym typeface="Playfair Display"/>
              </a:rPr>
              <a:t>Monika Setzwein, </a:t>
            </a:r>
            <a:r>
              <a:rPr lang="de" sz="1400" i="1">
                <a:solidFill>
                  <a:srgbClr val="EA9999"/>
                </a:solidFill>
                <a:latin typeface="Playfair Display"/>
                <a:ea typeface="Playfair Display"/>
                <a:cs typeface="Playfair Display"/>
                <a:sym typeface="Playfair Display"/>
              </a:rPr>
              <a:t>Auswertung unterschiedlicher Umfragen zum Thema ‘männliche’ und ‘weibliche’ Ernährung</a:t>
            </a:r>
            <a:r>
              <a:rPr lang="de" sz="1400">
                <a:solidFill>
                  <a:srgbClr val="EA9999"/>
                </a:solidFill>
                <a:latin typeface="Playfair Display"/>
                <a:ea typeface="Playfair Display"/>
                <a:cs typeface="Playfair Display"/>
                <a:sym typeface="Playfair Display"/>
              </a:rPr>
              <a:t>, veröffentlicht in: Ernährungs-Umschau. Forschung und Praxis, 51 / Heft 12, 2004, S. 504</a:t>
            </a:r>
            <a:endParaRPr sz="1400">
              <a:solidFill>
                <a:srgbClr val="EA9999"/>
              </a:solidFill>
              <a:highlight>
                <a:srgbClr val="000000"/>
              </a:highlight>
              <a:latin typeface="Playfair Display"/>
              <a:ea typeface="Playfair Display"/>
              <a:cs typeface="Playfair Display"/>
              <a:sym typeface="Playfair Display"/>
            </a:endParaRPr>
          </a:p>
        </p:txBody>
      </p:sp>
      <p:pic>
        <p:nvPicPr>
          <p:cNvPr id="140" name="Google Shape;140;p24"/>
          <p:cNvPicPr preferRelativeResize="0"/>
          <p:nvPr/>
        </p:nvPicPr>
        <p:blipFill>
          <a:blip r:embed="rId3">
            <a:alphaModFix/>
          </a:blip>
          <a:stretch>
            <a:fillRect/>
          </a:stretch>
        </p:blipFill>
        <p:spPr>
          <a:xfrm>
            <a:off x="1684888" y="232575"/>
            <a:ext cx="5150824" cy="4678350"/>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5"/>
          <p:cNvSpPr txBox="1">
            <a:spLocks noGrp="1"/>
          </p:cNvSpPr>
          <p:nvPr>
            <p:ph type="ctrTitle"/>
          </p:nvPr>
        </p:nvSpPr>
        <p:spPr>
          <a:xfrm>
            <a:off x="311700" y="744575"/>
            <a:ext cx="8520600" cy="3804600"/>
          </a:xfrm>
          <a:prstGeom prst="rect">
            <a:avLst/>
          </a:prstGeom>
        </p:spPr>
        <p:txBody>
          <a:bodyPr spcFirstLastPara="1" wrap="square" lIns="91425" tIns="91425" rIns="91425" bIns="91425" anchor="b" anchorCtr="0">
            <a:noAutofit/>
          </a:bodyPr>
          <a:lstStyle/>
          <a:p>
            <a:pPr marL="0" lvl="0" indent="0" algn="just" rtl="0">
              <a:spcBef>
                <a:spcPts val="0"/>
              </a:spcBef>
              <a:spcAft>
                <a:spcPts val="0"/>
              </a:spcAft>
              <a:buNone/>
            </a:pPr>
            <a:r>
              <a:rPr lang="de" sz="2600" dirty="0">
                <a:solidFill>
                  <a:srgbClr val="EA9999"/>
                </a:solidFill>
                <a:highlight>
                  <a:srgbClr val="000000"/>
                </a:highlight>
                <a:latin typeface="Playfair Display"/>
                <a:ea typeface="Playfair Display"/>
                <a:cs typeface="Playfair Display"/>
                <a:sym typeface="Playfair Display"/>
              </a:rPr>
              <a:t>„</a:t>
            </a:r>
            <a:r>
              <a:rPr lang="de" sz="2600" dirty="0" smtClean="0">
                <a:solidFill>
                  <a:srgbClr val="EA9999"/>
                </a:solidFill>
                <a:highlight>
                  <a:srgbClr val="000000"/>
                </a:highlight>
                <a:latin typeface="Playfair Display"/>
                <a:ea typeface="Playfair Display"/>
                <a:cs typeface="Playfair Display"/>
                <a:sym typeface="Playfair Display"/>
              </a:rPr>
              <a:t>Es handelt </a:t>
            </a:r>
            <a:r>
              <a:rPr lang="de" sz="2600" dirty="0">
                <a:solidFill>
                  <a:srgbClr val="EA9999"/>
                </a:solidFill>
                <a:highlight>
                  <a:srgbClr val="000000"/>
                </a:highlight>
                <a:latin typeface="Playfair Display"/>
                <a:ea typeface="Playfair Display"/>
                <a:cs typeface="Playfair Display"/>
                <a:sym typeface="Playfair Display"/>
              </a:rPr>
              <a:t>sich hierbei um zirkuläre Sexuierungsprozesse, in deren Verlauf Objekten, Verhaltensweisen, körperlichen Merkmalen, sozialen Räumen usw. ein Geschlecht zugeschrieben wird, das seinerseits wiederum vergeschlechtlichend wirkt.“</a:t>
            </a:r>
            <a:endParaRPr sz="2600" dirty="0">
              <a:solidFill>
                <a:srgbClr val="EA9999"/>
              </a:solidFill>
              <a:highlight>
                <a:srgbClr val="000000"/>
              </a:highlight>
              <a:latin typeface="Playfair Display"/>
              <a:ea typeface="Playfair Display"/>
              <a:cs typeface="Playfair Display"/>
              <a:sym typeface="Playfair Display"/>
            </a:endParaRPr>
          </a:p>
          <a:p>
            <a:pPr marL="0" lvl="0" indent="0" algn="just" rtl="0">
              <a:spcBef>
                <a:spcPts val="0"/>
              </a:spcBef>
              <a:spcAft>
                <a:spcPts val="0"/>
              </a:spcAft>
              <a:buNone/>
            </a:pPr>
            <a:endParaRPr sz="2600" dirty="0">
              <a:solidFill>
                <a:srgbClr val="EA9999"/>
              </a:solidFill>
              <a:highlight>
                <a:srgbClr val="000000"/>
              </a:highlight>
              <a:latin typeface="Playfair Display"/>
              <a:ea typeface="Playfair Display"/>
              <a:cs typeface="Playfair Display"/>
              <a:sym typeface="Playfair Display"/>
            </a:endParaRPr>
          </a:p>
          <a:p>
            <a:pPr marL="0" lvl="0" indent="0" algn="just" rtl="0">
              <a:spcBef>
                <a:spcPts val="0"/>
              </a:spcBef>
              <a:spcAft>
                <a:spcPts val="0"/>
              </a:spcAft>
              <a:buNone/>
            </a:pPr>
            <a:endParaRPr sz="2600" dirty="0">
              <a:solidFill>
                <a:srgbClr val="EA9999"/>
              </a:solidFill>
              <a:highlight>
                <a:srgbClr val="000000"/>
              </a:highlight>
              <a:latin typeface="Playfair Display"/>
              <a:ea typeface="Playfair Display"/>
              <a:cs typeface="Playfair Display"/>
              <a:sym typeface="Playfair Display"/>
            </a:endParaRPr>
          </a:p>
          <a:p>
            <a:pPr marL="0" lvl="0" indent="0" algn="r" rtl="0">
              <a:spcBef>
                <a:spcPts val="0"/>
              </a:spcBef>
              <a:spcAft>
                <a:spcPts val="0"/>
              </a:spcAft>
              <a:buNone/>
            </a:pPr>
            <a:r>
              <a:rPr lang="de" sz="1400" dirty="0">
                <a:solidFill>
                  <a:srgbClr val="EA9999"/>
                </a:solidFill>
                <a:highlight>
                  <a:srgbClr val="000000"/>
                </a:highlight>
                <a:latin typeface="Playfair Display"/>
                <a:ea typeface="Playfair Display"/>
                <a:cs typeface="Playfair Display"/>
                <a:sym typeface="Playfair Display"/>
              </a:rPr>
              <a:t>Setzwein, Monika: „Männliches Lustprinzip“ und „weibliches Frustprinzip“?,</a:t>
            </a:r>
            <a:endParaRPr sz="1400" dirty="0">
              <a:solidFill>
                <a:srgbClr val="EA9999"/>
              </a:solidFill>
              <a:highlight>
                <a:srgbClr val="000000"/>
              </a:highlight>
              <a:latin typeface="Playfair Display"/>
              <a:ea typeface="Playfair Display"/>
              <a:cs typeface="Playfair Display"/>
              <a:sym typeface="Playfair Display"/>
            </a:endParaRPr>
          </a:p>
          <a:p>
            <a:pPr marL="0" lvl="0" indent="0" algn="r" rtl="0">
              <a:spcBef>
                <a:spcPts val="0"/>
              </a:spcBef>
              <a:spcAft>
                <a:spcPts val="0"/>
              </a:spcAft>
              <a:buNone/>
            </a:pPr>
            <a:r>
              <a:rPr lang="de" sz="1400" dirty="0">
                <a:solidFill>
                  <a:srgbClr val="EA9999"/>
                </a:solidFill>
                <a:highlight>
                  <a:srgbClr val="000000"/>
                </a:highlight>
                <a:latin typeface="Playfair Display"/>
                <a:ea typeface="Playfair Display"/>
                <a:cs typeface="Playfair Display"/>
                <a:sym typeface="Playfair Display"/>
              </a:rPr>
              <a:t>in: Ernährungs-Umschau. Forschung und Praxis, 51 / Heft 12, 2004,</a:t>
            </a:r>
            <a:endParaRPr sz="1400" dirty="0">
              <a:solidFill>
                <a:srgbClr val="EA9999"/>
              </a:solidFill>
              <a:highlight>
                <a:srgbClr val="000000"/>
              </a:highlight>
              <a:latin typeface="Playfair Display"/>
              <a:ea typeface="Playfair Display"/>
              <a:cs typeface="Playfair Display"/>
              <a:sym typeface="Playfair Display"/>
            </a:endParaRPr>
          </a:p>
          <a:p>
            <a:pPr marL="0" lvl="0" indent="0" algn="r" rtl="0">
              <a:spcBef>
                <a:spcPts val="0"/>
              </a:spcBef>
              <a:spcAft>
                <a:spcPts val="0"/>
              </a:spcAft>
              <a:buNone/>
            </a:pPr>
            <a:r>
              <a:rPr lang="de" sz="1400" dirty="0">
                <a:solidFill>
                  <a:srgbClr val="EA9999"/>
                </a:solidFill>
                <a:highlight>
                  <a:srgbClr val="000000"/>
                </a:highlight>
                <a:latin typeface="Playfair Display"/>
                <a:ea typeface="Playfair Display"/>
                <a:cs typeface="Playfair Display"/>
                <a:sym typeface="Playfair Display"/>
              </a:rPr>
              <a:t>S. 504-507, hier S. 506.</a:t>
            </a:r>
            <a:endParaRPr sz="1400" dirty="0">
              <a:solidFill>
                <a:srgbClr val="EA9999"/>
              </a:solidFill>
              <a:highlight>
                <a:srgbClr val="000000"/>
              </a:highlight>
              <a:latin typeface="Playfair Display"/>
              <a:ea typeface="Playfair Display"/>
              <a:cs typeface="Playfair Display"/>
              <a:sym typeface="Playfair Display"/>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51"/>
        <p:cNvGrpSpPr/>
        <p:nvPr/>
      </p:nvGrpSpPr>
      <p:grpSpPr>
        <a:xfrm>
          <a:off x="0" y="0"/>
          <a:ext cx="0" cy="0"/>
          <a:chOff x="0" y="0"/>
          <a:chExt cx="0" cy="0"/>
        </a:xfrm>
      </p:grpSpPr>
      <p:sp>
        <p:nvSpPr>
          <p:cNvPr id="152" name="Google Shape;152;p26"/>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153" name="Google Shape;153;p26"/>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154" name="Google Shape;154;p26"/>
          <p:cNvPicPr preferRelativeResize="0"/>
          <p:nvPr/>
        </p:nvPicPr>
        <p:blipFill>
          <a:blip r:embed="rId3">
            <a:alphaModFix/>
          </a:blip>
          <a:stretch>
            <a:fillRect/>
          </a:stretch>
        </p:blipFill>
        <p:spPr>
          <a:xfrm>
            <a:off x="3635255" y="1802175"/>
            <a:ext cx="5300075" cy="3195200"/>
          </a:xfrm>
          <a:prstGeom prst="rect">
            <a:avLst/>
          </a:prstGeom>
          <a:noFill/>
          <a:ln>
            <a:noFill/>
          </a:ln>
        </p:spPr>
      </p:pic>
      <p:pic>
        <p:nvPicPr>
          <p:cNvPr id="155" name="Google Shape;155;p26"/>
          <p:cNvPicPr preferRelativeResize="0"/>
          <p:nvPr/>
        </p:nvPicPr>
        <p:blipFill>
          <a:blip r:embed="rId4">
            <a:alphaModFix/>
          </a:blip>
          <a:stretch>
            <a:fillRect/>
          </a:stretch>
        </p:blipFill>
        <p:spPr>
          <a:xfrm>
            <a:off x="253275" y="276775"/>
            <a:ext cx="4027574" cy="2988200"/>
          </a:xfrm>
          <a:prstGeom prst="rect">
            <a:avLst/>
          </a:prstGeom>
          <a:noFill/>
          <a:ln>
            <a:noFill/>
          </a:ln>
        </p:spPr>
      </p:pic>
      <p:sp>
        <p:nvSpPr>
          <p:cNvPr id="156" name="Google Shape;156;p26"/>
          <p:cNvSpPr txBox="1"/>
          <p:nvPr/>
        </p:nvSpPr>
        <p:spPr>
          <a:xfrm>
            <a:off x="0" y="3881400"/>
            <a:ext cx="36351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a:solidFill>
                  <a:srgbClr val="EA9999"/>
                </a:solidFill>
                <a:latin typeface="Playfair Display"/>
                <a:ea typeface="Playfair Display"/>
                <a:cs typeface="Playfair Display"/>
                <a:sym typeface="Playfair Display"/>
              </a:rPr>
              <a:t>Abb. 8: vegetarische Ersatzprodukte, Fotografie</a:t>
            </a:r>
            <a:endParaRPr>
              <a:solidFill>
                <a:srgbClr val="EA9999"/>
              </a:solidFill>
              <a:latin typeface="Playfair Display"/>
              <a:ea typeface="Playfair Display"/>
              <a:cs typeface="Playfair Display"/>
              <a:sym typeface="Playfair Display"/>
            </a:endParaRPr>
          </a:p>
          <a:p>
            <a:pPr marL="0" lvl="0" indent="0" algn="l" rtl="0">
              <a:spcBef>
                <a:spcPts val="0"/>
              </a:spcBef>
              <a:spcAft>
                <a:spcPts val="0"/>
              </a:spcAft>
              <a:buNone/>
            </a:pPr>
            <a:endParaRPr>
              <a:solidFill>
                <a:srgbClr val="EA9999"/>
              </a:solidFill>
              <a:latin typeface="Playfair Display"/>
              <a:ea typeface="Playfair Display"/>
              <a:cs typeface="Playfair Display"/>
              <a:sym typeface="Playfair Display"/>
            </a:endParaRPr>
          </a:p>
          <a:p>
            <a:pPr marL="0" lvl="0" indent="0" algn="l" rtl="0">
              <a:spcBef>
                <a:spcPts val="0"/>
              </a:spcBef>
              <a:spcAft>
                <a:spcPts val="0"/>
              </a:spcAft>
              <a:buNone/>
            </a:pPr>
            <a:r>
              <a:rPr lang="de">
                <a:solidFill>
                  <a:srgbClr val="EA9999"/>
                </a:solidFill>
                <a:latin typeface="Playfair Display"/>
                <a:ea typeface="Playfair Display"/>
                <a:cs typeface="Playfair Display"/>
                <a:sym typeface="Playfair Display"/>
              </a:rPr>
              <a:t>Abb. 9: vegane Ersatzprodukte </a:t>
            </a:r>
            <a:r>
              <a:rPr lang="de" i="1">
                <a:solidFill>
                  <a:srgbClr val="EA9999"/>
                </a:solidFill>
                <a:latin typeface="Playfair Display"/>
                <a:ea typeface="Playfair Display"/>
                <a:cs typeface="Playfair Display"/>
                <a:sym typeface="Playfair Display"/>
              </a:rPr>
              <a:t>Rügenwalder Mühle</a:t>
            </a:r>
            <a:r>
              <a:rPr lang="de">
                <a:solidFill>
                  <a:srgbClr val="EA9999"/>
                </a:solidFill>
                <a:latin typeface="Playfair Display"/>
                <a:ea typeface="Playfair Display"/>
                <a:cs typeface="Playfair Display"/>
                <a:sym typeface="Playfair Display"/>
              </a:rPr>
              <a:t>, Fotografie</a:t>
            </a:r>
            <a:endParaRPr>
              <a:solidFill>
                <a:srgbClr val="EA9999"/>
              </a:solidFill>
              <a:latin typeface="Playfair Display"/>
              <a:ea typeface="Playfair Display"/>
              <a:cs typeface="Playfair Display"/>
              <a:sym typeface="Playfair Display"/>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61"/>
        <p:cNvGrpSpPr/>
        <p:nvPr/>
      </p:nvGrpSpPr>
      <p:grpSpPr>
        <a:xfrm>
          <a:off x="0" y="0"/>
          <a:ext cx="0" cy="0"/>
          <a:chOff x="0" y="0"/>
          <a:chExt cx="0" cy="0"/>
        </a:xfrm>
      </p:grpSpPr>
      <p:sp>
        <p:nvSpPr>
          <p:cNvPr id="162" name="Google Shape;162;p27"/>
          <p:cNvSpPr txBox="1">
            <a:spLocks noGrp="1"/>
          </p:cNvSpPr>
          <p:nvPr>
            <p:ph type="ctrTitle"/>
          </p:nvPr>
        </p:nvSpPr>
        <p:spPr>
          <a:xfrm>
            <a:off x="0" y="0"/>
            <a:ext cx="8520600" cy="747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sz="5400">
              <a:solidFill>
                <a:srgbClr val="000000"/>
              </a:solidFill>
              <a:highlight>
                <a:srgbClr val="EA9999"/>
              </a:highlight>
              <a:latin typeface="Oswald"/>
              <a:ea typeface="Oswald"/>
              <a:cs typeface="Oswald"/>
              <a:sym typeface="Oswald"/>
            </a:endParaRPr>
          </a:p>
        </p:txBody>
      </p:sp>
      <p:sp>
        <p:nvSpPr>
          <p:cNvPr id="163" name="Google Shape;163;p27"/>
          <p:cNvSpPr txBox="1">
            <a:spLocks noGrp="1"/>
          </p:cNvSpPr>
          <p:nvPr>
            <p:ph type="subTitle" idx="1"/>
          </p:nvPr>
        </p:nvSpPr>
        <p:spPr>
          <a:xfrm>
            <a:off x="7500955" y="702975"/>
            <a:ext cx="1643100" cy="413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sz="1400" dirty="0">
                <a:solidFill>
                  <a:srgbClr val="EA9999"/>
                </a:solidFill>
                <a:highlight>
                  <a:srgbClr val="000000"/>
                </a:highlight>
                <a:latin typeface="Playfair Display"/>
                <a:ea typeface="Playfair Display"/>
                <a:cs typeface="Playfair Display"/>
                <a:sym typeface="Playfair Display"/>
              </a:rPr>
              <a:t>Abb. 10: ‘Rettet die Robben’, Deutsche Handball-Nationalmannschaft für Peta, Fotografie</a:t>
            </a:r>
            <a:endParaRPr sz="1400" dirty="0">
              <a:solidFill>
                <a:srgbClr val="EA9999"/>
              </a:solidFill>
              <a:highlight>
                <a:srgbClr val="000000"/>
              </a:highlight>
              <a:latin typeface="Playfair Display"/>
              <a:ea typeface="Playfair Display"/>
              <a:cs typeface="Playfair Display"/>
              <a:sym typeface="Playfair Display"/>
            </a:endParaRPr>
          </a:p>
          <a:p>
            <a:pPr marL="0" lvl="0" indent="0" algn="l" rtl="0">
              <a:spcBef>
                <a:spcPts val="0"/>
              </a:spcBef>
              <a:spcAft>
                <a:spcPts val="0"/>
              </a:spcAft>
              <a:buNone/>
            </a:pPr>
            <a:endParaRPr sz="1400" dirty="0">
              <a:solidFill>
                <a:srgbClr val="EA9999"/>
              </a:solidFill>
              <a:highlight>
                <a:srgbClr val="000000"/>
              </a:highlight>
              <a:latin typeface="Playfair Display"/>
              <a:ea typeface="Playfair Display"/>
              <a:cs typeface="Playfair Display"/>
              <a:sym typeface="Playfair Display"/>
            </a:endParaRPr>
          </a:p>
          <a:p>
            <a:pPr marL="0" lvl="0" indent="0" algn="l" rtl="0">
              <a:spcBef>
                <a:spcPts val="0"/>
              </a:spcBef>
              <a:spcAft>
                <a:spcPts val="0"/>
              </a:spcAft>
              <a:buNone/>
            </a:pPr>
            <a:r>
              <a:rPr lang="de" sz="1400" dirty="0">
                <a:solidFill>
                  <a:srgbClr val="EA9999"/>
                </a:solidFill>
                <a:highlight>
                  <a:srgbClr val="000000"/>
                </a:highlight>
                <a:latin typeface="Playfair Display"/>
                <a:ea typeface="Playfair Display"/>
                <a:cs typeface="Playfair Display"/>
                <a:sym typeface="Playfair Display"/>
              </a:rPr>
              <a:t>Abb. 11: ‘Vegan. Meine Stärke ist mein Mitgefühl’, Patrik Baboumian für Peta, Fotografie</a:t>
            </a:r>
            <a:endParaRPr sz="1400" dirty="0">
              <a:solidFill>
                <a:srgbClr val="EA9999"/>
              </a:solidFill>
              <a:highlight>
                <a:srgbClr val="000000"/>
              </a:highlight>
              <a:latin typeface="Playfair Display"/>
              <a:ea typeface="Playfair Display"/>
              <a:cs typeface="Playfair Display"/>
              <a:sym typeface="Playfair Display"/>
            </a:endParaRPr>
          </a:p>
          <a:p>
            <a:pPr marL="0" lvl="0" indent="0" algn="l" rtl="0">
              <a:spcBef>
                <a:spcPts val="0"/>
              </a:spcBef>
              <a:spcAft>
                <a:spcPts val="0"/>
              </a:spcAft>
              <a:buNone/>
            </a:pPr>
            <a:endParaRPr sz="1400" dirty="0">
              <a:solidFill>
                <a:srgbClr val="EA9999"/>
              </a:solidFill>
              <a:highlight>
                <a:srgbClr val="000000"/>
              </a:highlight>
              <a:latin typeface="Playfair Display"/>
              <a:ea typeface="Playfair Display"/>
              <a:cs typeface="Playfair Display"/>
              <a:sym typeface="Playfair Display"/>
            </a:endParaRPr>
          </a:p>
          <a:p>
            <a:pPr marL="0" lvl="0" indent="0" algn="l" rtl="0">
              <a:spcBef>
                <a:spcPts val="0"/>
              </a:spcBef>
              <a:spcAft>
                <a:spcPts val="0"/>
              </a:spcAft>
              <a:buNone/>
            </a:pPr>
            <a:r>
              <a:rPr lang="de" sz="1400" dirty="0">
                <a:solidFill>
                  <a:srgbClr val="EA9999"/>
                </a:solidFill>
                <a:highlight>
                  <a:srgbClr val="000000"/>
                </a:highlight>
                <a:latin typeface="Playfair Display"/>
                <a:ea typeface="Playfair Display"/>
                <a:cs typeface="Playfair Display"/>
                <a:sym typeface="Playfair Display"/>
              </a:rPr>
              <a:t>Abb. 12: ‘Pflanzenfresser’, Patrik Baboumian für Peta, Fotografie</a:t>
            </a:r>
            <a:endParaRPr sz="1400" dirty="0">
              <a:solidFill>
                <a:srgbClr val="EA9999"/>
              </a:solidFill>
              <a:highlight>
                <a:srgbClr val="000000"/>
              </a:highlight>
              <a:latin typeface="Playfair Display"/>
              <a:ea typeface="Playfair Display"/>
              <a:cs typeface="Playfair Display"/>
              <a:sym typeface="Playfair Display"/>
            </a:endParaRPr>
          </a:p>
        </p:txBody>
      </p:sp>
      <p:pic>
        <p:nvPicPr>
          <p:cNvPr id="164" name="Google Shape;164;p27"/>
          <p:cNvPicPr preferRelativeResize="0"/>
          <p:nvPr/>
        </p:nvPicPr>
        <p:blipFill>
          <a:blip r:embed="rId3">
            <a:alphaModFix/>
          </a:blip>
          <a:stretch>
            <a:fillRect/>
          </a:stretch>
        </p:blipFill>
        <p:spPr>
          <a:xfrm>
            <a:off x="279813" y="2451400"/>
            <a:ext cx="3797050" cy="2692100"/>
          </a:xfrm>
          <a:prstGeom prst="rect">
            <a:avLst/>
          </a:prstGeom>
          <a:noFill/>
          <a:ln>
            <a:noFill/>
          </a:ln>
        </p:spPr>
      </p:pic>
      <p:pic>
        <p:nvPicPr>
          <p:cNvPr id="165" name="Google Shape;165;p27"/>
          <p:cNvPicPr preferRelativeResize="0"/>
          <p:nvPr/>
        </p:nvPicPr>
        <p:blipFill>
          <a:blip r:embed="rId4">
            <a:alphaModFix/>
          </a:blip>
          <a:stretch>
            <a:fillRect/>
          </a:stretch>
        </p:blipFill>
        <p:spPr>
          <a:xfrm>
            <a:off x="152400" y="0"/>
            <a:ext cx="4051866" cy="2279174"/>
          </a:xfrm>
          <a:prstGeom prst="rect">
            <a:avLst/>
          </a:prstGeom>
          <a:noFill/>
          <a:ln>
            <a:noFill/>
          </a:ln>
        </p:spPr>
      </p:pic>
      <p:pic>
        <p:nvPicPr>
          <p:cNvPr id="166" name="Google Shape;166;p27"/>
          <p:cNvPicPr preferRelativeResize="0"/>
          <p:nvPr/>
        </p:nvPicPr>
        <p:blipFill>
          <a:blip r:embed="rId5">
            <a:alphaModFix/>
          </a:blip>
          <a:stretch>
            <a:fillRect/>
          </a:stretch>
        </p:blipFill>
        <p:spPr>
          <a:xfrm>
            <a:off x="4288505" y="309525"/>
            <a:ext cx="3212450" cy="4524450"/>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8"/>
          <p:cNvSpPr txBox="1">
            <a:spLocks noGrp="1"/>
          </p:cNvSpPr>
          <p:nvPr>
            <p:ph type="ctrTitle"/>
          </p:nvPr>
        </p:nvSpPr>
        <p:spPr>
          <a:xfrm>
            <a:off x="311700" y="744575"/>
            <a:ext cx="8520600" cy="4398900"/>
          </a:xfrm>
          <a:prstGeom prst="rect">
            <a:avLst/>
          </a:prstGeom>
        </p:spPr>
        <p:txBody>
          <a:bodyPr spcFirstLastPara="1" wrap="square" lIns="91425" tIns="91425" rIns="91425" bIns="91425" anchor="b" anchorCtr="0">
            <a:noAutofit/>
          </a:bodyPr>
          <a:lstStyle/>
          <a:p>
            <a:pPr marL="0" lvl="0" indent="0" algn="just" rtl="0">
              <a:spcBef>
                <a:spcPts val="0"/>
              </a:spcBef>
              <a:spcAft>
                <a:spcPts val="0"/>
              </a:spcAft>
              <a:buNone/>
            </a:pPr>
            <a:r>
              <a:rPr lang="de" sz="2600">
                <a:solidFill>
                  <a:srgbClr val="EA9999"/>
                </a:solidFill>
                <a:highlight>
                  <a:srgbClr val="000000"/>
                </a:highlight>
                <a:latin typeface="Playfair Display"/>
                <a:ea typeface="Playfair Display"/>
                <a:cs typeface="Playfair Display"/>
                <a:sym typeface="Playfair Display"/>
              </a:rPr>
              <a:t>„Aus der Perspektive der veganen Männlichkeit gilt dann gerade der viel Fleisch konsumierende Normalo-Mann eben als nicht optimal fit und gesund und wird entsprechend gern als Auslaufmodell dargestellt. Vegane Männlichkeit also als eine Art männliche Avantgarde, die vom Wissen geleitet ist, dass man alles, was man braucht, über die vegane Ernährung bekommen kann.“</a:t>
            </a:r>
            <a:endParaRPr sz="2600">
              <a:solidFill>
                <a:srgbClr val="EA9999"/>
              </a:solidFill>
              <a:highlight>
                <a:srgbClr val="000000"/>
              </a:highlight>
              <a:latin typeface="Playfair Display"/>
              <a:ea typeface="Playfair Display"/>
              <a:cs typeface="Playfair Display"/>
              <a:sym typeface="Playfair Display"/>
            </a:endParaRPr>
          </a:p>
          <a:p>
            <a:pPr marL="0" lvl="0" indent="0" algn="just" rtl="0">
              <a:spcBef>
                <a:spcPts val="0"/>
              </a:spcBef>
              <a:spcAft>
                <a:spcPts val="0"/>
              </a:spcAft>
              <a:buNone/>
            </a:pPr>
            <a:endParaRPr sz="2600">
              <a:solidFill>
                <a:srgbClr val="EA9999"/>
              </a:solidFill>
              <a:highlight>
                <a:srgbClr val="000000"/>
              </a:highlight>
              <a:latin typeface="Playfair Display"/>
              <a:ea typeface="Playfair Display"/>
              <a:cs typeface="Playfair Display"/>
              <a:sym typeface="Playfair Display"/>
            </a:endParaRPr>
          </a:p>
          <a:p>
            <a:pPr marL="0" lvl="0" indent="0" algn="r" rtl="0">
              <a:lnSpc>
                <a:spcPct val="150000"/>
              </a:lnSpc>
              <a:spcBef>
                <a:spcPts val="1200"/>
              </a:spcBef>
              <a:spcAft>
                <a:spcPts val="0"/>
              </a:spcAft>
              <a:buNone/>
            </a:pPr>
            <a:r>
              <a:rPr lang="de" sz="1400">
                <a:solidFill>
                  <a:srgbClr val="EA9999"/>
                </a:solidFill>
                <a:highlight>
                  <a:srgbClr val="000000"/>
                </a:highlight>
                <a:latin typeface="Playfair Display"/>
                <a:ea typeface="Playfair Display"/>
                <a:cs typeface="Playfair Display"/>
                <a:sym typeface="Playfair Display"/>
              </a:rPr>
              <a:t>Füßler, Claudia: „Fleischverzicht scheint auf kultureller Ebene die Männlichkeit zu gefährden“. In: https://www.badische-zeitung.de/fleischverzicht-scheint-auf-kultureller-ebene-die-maennlichkeit-zu-gefaehrden--173052978.html (abgerufen am 06.01.2021, 18:27 Uhr)</a:t>
            </a:r>
            <a:endParaRPr sz="1400">
              <a:solidFill>
                <a:srgbClr val="EA9999"/>
              </a:solidFill>
              <a:highlight>
                <a:srgbClr val="000000"/>
              </a:highlight>
              <a:latin typeface="Playfair Display"/>
              <a:ea typeface="Playfair Display"/>
              <a:cs typeface="Playfair Display"/>
              <a:sym typeface="Playfair Display"/>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9"/>
          <p:cNvSpPr txBox="1">
            <a:spLocks noGrp="1"/>
          </p:cNvSpPr>
          <p:nvPr>
            <p:ph type="ctrTitle"/>
          </p:nvPr>
        </p:nvSpPr>
        <p:spPr>
          <a:xfrm>
            <a:off x="0" y="0"/>
            <a:ext cx="5591700" cy="61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de" sz="2800">
                <a:highlight>
                  <a:srgbClr val="EA9999"/>
                </a:highlight>
                <a:latin typeface="Oswald"/>
                <a:ea typeface="Oswald"/>
                <a:cs typeface="Oswald"/>
                <a:sym typeface="Oswald"/>
              </a:rPr>
              <a:t>Literaturverzeichnis</a:t>
            </a:r>
            <a:endParaRPr sz="2800">
              <a:highlight>
                <a:srgbClr val="EA9999"/>
              </a:highlight>
              <a:latin typeface="Oswald"/>
              <a:ea typeface="Oswald"/>
              <a:cs typeface="Oswald"/>
              <a:sym typeface="Oswald"/>
            </a:endParaRPr>
          </a:p>
        </p:txBody>
      </p:sp>
      <p:sp>
        <p:nvSpPr>
          <p:cNvPr id="179" name="Google Shape;179;p29"/>
          <p:cNvSpPr txBox="1">
            <a:spLocks noGrp="1"/>
          </p:cNvSpPr>
          <p:nvPr>
            <p:ph type="subTitle" idx="1"/>
          </p:nvPr>
        </p:nvSpPr>
        <p:spPr>
          <a:xfrm>
            <a:off x="311700" y="613800"/>
            <a:ext cx="8520600" cy="4529700"/>
          </a:xfrm>
          <a:prstGeom prst="rect">
            <a:avLst/>
          </a:prstGeom>
        </p:spPr>
        <p:txBody>
          <a:bodyPr spcFirstLastPara="1" wrap="square" lIns="91425" tIns="91425" rIns="91425" bIns="91425" anchor="t" anchorCtr="0">
            <a:noAutofit/>
          </a:bodyPr>
          <a:lstStyle/>
          <a:p>
            <a:pPr marL="0" lvl="0" indent="0" algn="just" rtl="0">
              <a:lnSpc>
                <a:spcPct val="100000"/>
              </a:lnSpc>
              <a:spcBef>
                <a:spcPts val="0"/>
              </a:spcBef>
              <a:spcAft>
                <a:spcPts val="0"/>
              </a:spcAft>
              <a:buNone/>
            </a:pPr>
            <a:r>
              <a:rPr lang="de" sz="1000">
                <a:solidFill>
                  <a:srgbClr val="EA9999"/>
                </a:solidFill>
                <a:highlight>
                  <a:srgbClr val="000000"/>
                </a:highlight>
                <a:latin typeface="Playfair Display"/>
                <a:ea typeface="Playfair Display"/>
                <a:cs typeface="Playfair Display"/>
                <a:sym typeface="Playfair Display"/>
              </a:rPr>
              <a:t>Bodenburg, Julia: Fleisch - letzte Zuflucht des Maskulinen. In: Figurationen Band 15 (2014), S. 56-66. </a:t>
            </a:r>
            <a:endParaRPr sz="1000">
              <a:solidFill>
                <a:srgbClr val="EA9999"/>
              </a:solidFill>
              <a:highlight>
                <a:srgbClr val="000000"/>
              </a:highlight>
              <a:latin typeface="Playfair Display"/>
              <a:ea typeface="Playfair Display"/>
              <a:cs typeface="Playfair Display"/>
              <a:sym typeface="Playfair Display"/>
            </a:endParaRPr>
          </a:p>
          <a:p>
            <a:pPr marL="0" lvl="0" indent="0" algn="just" rtl="0">
              <a:lnSpc>
                <a:spcPct val="100000"/>
              </a:lnSpc>
              <a:spcBef>
                <a:spcPts val="1000"/>
              </a:spcBef>
              <a:spcAft>
                <a:spcPts val="0"/>
              </a:spcAft>
              <a:buNone/>
            </a:pPr>
            <a:r>
              <a:rPr lang="de" sz="1000">
                <a:solidFill>
                  <a:srgbClr val="EA9999"/>
                </a:solidFill>
                <a:highlight>
                  <a:srgbClr val="000000"/>
                </a:highlight>
                <a:latin typeface="Playfair Display"/>
                <a:ea typeface="Playfair Display"/>
                <a:cs typeface="Playfair Display"/>
                <a:sym typeface="Playfair Display"/>
              </a:rPr>
              <a:t>Fischer, Ole: Männlichkeit und Fleischkonsum – historische Annäherungen an eine gegenwärtige Gesundheitsthematik. In: Medizinhistorisches Journal Band 50 (2015), S. 42-65.</a:t>
            </a:r>
            <a:endParaRPr sz="1000">
              <a:solidFill>
                <a:srgbClr val="EA9999"/>
              </a:solidFill>
              <a:highlight>
                <a:srgbClr val="000000"/>
              </a:highlight>
              <a:latin typeface="Playfair Display"/>
              <a:ea typeface="Playfair Display"/>
              <a:cs typeface="Playfair Display"/>
              <a:sym typeface="Playfair Display"/>
            </a:endParaRPr>
          </a:p>
          <a:p>
            <a:pPr marL="0" lvl="0" indent="0" algn="just" rtl="0">
              <a:lnSpc>
                <a:spcPct val="100000"/>
              </a:lnSpc>
              <a:spcBef>
                <a:spcPts val="1200"/>
              </a:spcBef>
              <a:spcAft>
                <a:spcPts val="0"/>
              </a:spcAft>
              <a:buNone/>
            </a:pPr>
            <a:r>
              <a:rPr lang="de" sz="1000">
                <a:solidFill>
                  <a:srgbClr val="EA9999"/>
                </a:solidFill>
                <a:highlight>
                  <a:srgbClr val="000000"/>
                </a:highlight>
                <a:latin typeface="Playfair Display"/>
                <a:ea typeface="Playfair Display"/>
                <a:cs typeface="Playfair Display"/>
                <a:sym typeface="Playfair Display"/>
              </a:rPr>
              <a:t>Füßler, Claudia: „Fleischverzicht scheint auf kultureller Ebene die Männlichkeit zu gefährden“. In: https://www.badische-zeitung.de/fleischverzicht-scheint-auf-kultureller-ebene-die-maennlichkeit-zu-gefaehrden--173052978.html (abgerufen am 06.01.2021, 18:27 Uhr)</a:t>
            </a:r>
            <a:endParaRPr sz="1000">
              <a:solidFill>
                <a:srgbClr val="EA9999"/>
              </a:solidFill>
              <a:highlight>
                <a:srgbClr val="000000"/>
              </a:highlight>
              <a:latin typeface="Playfair Display"/>
              <a:ea typeface="Playfair Display"/>
              <a:cs typeface="Playfair Display"/>
              <a:sym typeface="Playfair Display"/>
            </a:endParaRPr>
          </a:p>
          <a:p>
            <a:pPr marL="0" lvl="0" indent="0" algn="just" rtl="0">
              <a:lnSpc>
                <a:spcPct val="100000"/>
              </a:lnSpc>
              <a:spcBef>
                <a:spcPts val="1200"/>
              </a:spcBef>
              <a:spcAft>
                <a:spcPts val="0"/>
              </a:spcAft>
              <a:buNone/>
            </a:pPr>
            <a:r>
              <a:rPr lang="de" sz="1000">
                <a:solidFill>
                  <a:srgbClr val="EA9999"/>
                </a:solidFill>
                <a:highlight>
                  <a:srgbClr val="000000"/>
                </a:highlight>
                <a:latin typeface="Playfair Display"/>
                <a:ea typeface="Playfair Display"/>
                <a:cs typeface="Playfair Display"/>
                <a:sym typeface="Playfair Display"/>
              </a:rPr>
              <a:t>Setzwein, Monika: „Männliches Lustprinzip“ und „weibliches Frustprinzip“?, in: Ernährungs-Umschau. Forschung und Praxis, 51 / Heft 12, 2004, S. 504-507.</a:t>
            </a:r>
            <a:endParaRPr sz="1000">
              <a:solidFill>
                <a:srgbClr val="EA9999"/>
              </a:solidFill>
              <a:highlight>
                <a:srgbClr val="000000"/>
              </a:highlight>
              <a:latin typeface="Playfair Display"/>
              <a:ea typeface="Playfair Display"/>
              <a:cs typeface="Playfair Display"/>
              <a:sym typeface="Playfair Display"/>
            </a:endParaRPr>
          </a:p>
          <a:p>
            <a:pPr marL="0" lvl="0" indent="0" algn="l" rtl="0">
              <a:lnSpc>
                <a:spcPct val="115000"/>
              </a:lnSpc>
              <a:spcBef>
                <a:spcPts val="1200"/>
              </a:spcBef>
              <a:spcAft>
                <a:spcPts val="0"/>
              </a:spcAft>
              <a:buClr>
                <a:schemeClr val="dk1"/>
              </a:buClr>
              <a:buSzPts val="1100"/>
              <a:buFont typeface="Arial"/>
              <a:buNone/>
            </a:pPr>
            <a:r>
              <a:rPr lang="de" sz="1000">
                <a:solidFill>
                  <a:srgbClr val="EA9999"/>
                </a:solidFill>
                <a:highlight>
                  <a:schemeClr val="dk1"/>
                </a:highlight>
                <a:latin typeface="Playfair Display"/>
                <a:ea typeface="Playfair Display"/>
                <a:cs typeface="Playfair Display"/>
                <a:sym typeface="Playfair Display"/>
              </a:rPr>
              <a:t>Spielhagen, Jan: Beef! Männer kochen anders 5 (2017). </a:t>
            </a:r>
            <a:endParaRPr sz="1000">
              <a:solidFill>
                <a:srgbClr val="EA9999"/>
              </a:solidFill>
              <a:highlight>
                <a:srgbClr val="000000"/>
              </a:highlight>
              <a:latin typeface="Playfair Display"/>
              <a:ea typeface="Playfair Display"/>
              <a:cs typeface="Playfair Display"/>
              <a:sym typeface="Playfair Display"/>
            </a:endParaRPr>
          </a:p>
          <a:p>
            <a:pPr marL="0" lvl="0" indent="0" algn="just" rtl="0">
              <a:lnSpc>
                <a:spcPct val="100000"/>
              </a:lnSpc>
              <a:spcBef>
                <a:spcPts val="1200"/>
              </a:spcBef>
              <a:spcAft>
                <a:spcPts val="0"/>
              </a:spcAft>
              <a:buNone/>
            </a:pPr>
            <a:r>
              <a:rPr lang="de" sz="1000">
                <a:solidFill>
                  <a:srgbClr val="EA9999"/>
                </a:solidFill>
                <a:highlight>
                  <a:srgbClr val="000000"/>
                </a:highlight>
                <a:latin typeface="Playfair Display"/>
                <a:ea typeface="Playfair Display"/>
                <a:cs typeface="Playfair Display"/>
                <a:sym typeface="Playfair Display"/>
              </a:rPr>
              <a:t>https://bauernladen.at/artikel/ernaehrung/macht-fleisch-den-mann-zum-mann/ (abgerufen am 06.01.2021, 17:38 Uhr)</a:t>
            </a:r>
            <a:endParaRPr sz="1000">
              <a:solidFill>
                <a:srgbClr val="EA9999"/>
              </a:solidFill>
              <a:highlight>
                <a:srgbClr val="000000"/>
              </a:highlight>
              <a:latin typeface="Playfair Display"/>
              <a:ea typeface="Playfair Display"/>
              <a:cs typeface="Playfair Display"/>
              <a:sym typeface="Playfair Display"/>
            </a:endParaRPr>
          </a:p>
          <a:p>
            <a:pPr marL="0" lvl="0" indent="0" algn="just" rtl="0">
              <a:lnSpc>
                <a:spcPct val="100000"/>
              </a:lnSpc>
              <a:spcBef>
                <a:spcPts val="1200"/>
              </a:spcBef>
              <a:spcAft>
                <a:spcPts val="0"/>
              </a:spcAft>
              <a:buNone/>
            </a:pPr>
            <a:r>
              <a:rPr lang="de" sz="1000">
                <a:solidFill>
                  <a:srgbClr val="EA9999"/>
                </a:solidFill>
                <a:highlight>
                  <a:srgbClr val="000000"/>
                </a:highlight>
                <a:latin typeface="Playfair Display"/>
                <a:ea typeface="Playfair Display"/>
                <a:cs typeface="Playfair Display"/>
                <a:sym typeface="Playfair Display"/>
              </a:rPr>
              <a:t>https://www.ifs.tu-darmstadt.de/institut_ifs/fachgebiete_ifs/kultur_und_wissenssoziologie_ifs/willkommen_kultur_und_wissenssoziologie_ifs/forschung_1/abgeschlossene_forschungsprojekte/ernaehrungskulturen___geschelcht/standardseite_59.de.jsp (abgerufen am 06.01.2021, 19:08 Uhr)</a:t>
            </a:r>
            <a:endParaRPr sz="1000">
              <a:solidFill>
                <a:srgbClr val="EA9999"/>
              </a:solidFill>
              <a:highlight>
                <a:srgbClr val="000000"/>
              </a:highlight>
              <a:latin typeface="Playfair Display"/>
              <a:ea typeface="Playfair Display"/>
              <a:cs typeface="Playfair Display"/>
              <a:sym typeface="Playfair Display"/>
            </a:endParaRPr>
          </a:p>
          <a:p>
            <a:pPr marL="0" lvl="0" indent="0" algn="just" rtl="0">
              <a:lnSpc>
                <a:spcPct val="100000"/>
              </a:lnSpc>
              <a:spcBef>
                <a:spcPts val="1200"/>
              </a:spcBef>
              <a:spcAft>
                <a:spcPts val="0"/>
              </a:spcAft>
              <a:buNone/>
            </a:pPr>
            <a:r>
              <a:rPr lang="de" sz="1000">
                <a:solidFill>
                  <a:srgbClr val="EA9999"/>
                </a:solidFill>
                <a:highlight>
                  <a:srgbClr val="000000"/>
                </a:highlight>
                <a:latin typeface="Playfair Display"/>
                <a:ea typeface="Playfair Display"/>
                <a:cs typeface="Playfair Display"/>
                <a:sym typeface="Playfair Display"/>
              </a:rPr>
              <a:t>https://www.ugb.de/vollwert-ernaehrung/essen-typisch-maennlich-interview-mit-ernaehrungssoziologin-monika-setzwein/ (abgerufen am 06.01.2021, 21:02 Uhr)</a:t>
            </a:r>
            <a:endParaRPr sz="1000">
              <a:solidFill>
                <a:srgbClr val="EA9999"/>
              </a:solidFill>
              <a:highlight>
                <a:srgbClr val="000000"/>
              </a:highlight>
              <a:latin typeface="Playfair Display"/>
              <a:ea typeface="Playfair Display"/>
              <a:cs typeface="Playfair Display"/>
              <a:sym typeface="Playfair Display"/>
            </a:endParaRPr>
          </a:p>
          <a:p>
            <a:pPr marL="0" lvl="0" indent="0" algn="just" rtl="0">
              <a:lnSpc>
                <a:spcPct val="100000"/>
              </a:lnSpc>
              <a:spcBef>
                <a:spcPts val="1200"/>
              </a:spcBef>
              <a:spcAft>
                <a:spcPts val="0"/>
              </a:spcAft>
              <a:buNone/>
            </a:pPr>
            <a:r>
              <a:rPr lang="de" sz="1000">
                <a:solidFill>
                  <a:srgbClr val="EA9999"/>
                </a:solidFill>
                <a:highlight>
                  <a:srgbClr val="000000"/>
                </a:highlight>
                <a:latin typeface="Playfair Display"/>
                <a:ea typeface="Playfair Display"/>
                <a:cs typeface="Playfair Display"/>
                <a:sym typeface="Playfair Display"/>
              </a:rPr>
              <a:t>https://www.fleischwirtschaft.de/wirtschaft/nachrichten/Fleischersatz-Produktion-waechst-42470?crefresh=1 (abgerufen am 07.01.2021, 22:45 Uhr) </a:t>
            </a:r>
            <a:endParaRPr sz="1000">
              <a:solidFill>
                <a:srgbClr val="EA9999"/>
              </a:solidFill>
              <a:highlight>
                <a:srgbClr val="000000"/>
              </a:highlight>
              <a:latin typeface="Playfair Display"/>
              <a:ea typeface="Playfair Display"/>
              <a:cs typeface="Playfair Display"/>
              <a:sym typeface="Playfair Display"/>
            </a:endParaRPr>
          </a:p>
          <a:p>
            <a:pPr marL="0" lvl="0" indent="0" algn="just" rtl="0">
              <a:lnSpc>
                <a:spcPct val="100000"/>
              </a:lnSpc>
              <a:spcBef>
                <a:spcPts val="1200"/>
              </a:spcBef>
              <a:spcAft>
                <a:spcPts val="0"/>
              </a:spcAft>
              <a:buNone/>
            </a:pPr>
            <a:r>
              <a:rPr lang="de" sz="1000">
                <a:solidFill>
                  <a:srgbClr val="EA9999"/>
                </a:solidFill>
                <a:highlight>
                  <a:srgbClr val="000000"/>
                </a:highlight>
                <a:latin typeface="Playfair Display"/>
                <a:ea typeface="Playfair Display"/>
                <a:cs typeface="Playfair Display"/>
                <a:sym typeface="Playfair Display"/>
              </a:rPr>
              <a:t>https://www.stern.de/wirtschaft/news/sexismus-vorwuerfe--umstrittene-fleischwerbung-sorgt-fuer-wirbel-8866552.html (abgerufen am 17.01.2021, 21:12)</a:t>
            </a:r>
            <a:endParaRPr sz="1000">
              <a:solidFill>
                <a:srgbClr val="EA9999"/>
              </a:solidFill>
              <a:highlight>
                <a:srgbClr val="000000"/>
              </a:highlight>
              <a:latin typeface="Playfair Display"/>
              <a:ea typeface="Playfair Display"/>
              <a:cs typeface="Playfair Display"/>
              <a:sym typeface="Playfair Display"/>
            </a:endParaRPr>
          </a:p>
          <a:p>
            <a:pPr marL="0" lvl="0" indent="0" algn="just" rtl="0">
              <a:lnSpc>
                <a:spcPct val="100000"/>
              </a:lnSpc>
              <a:spcBef>
                <a:spcPts val="1200"/>
              </a:spcBef>
              <a:spcAft>
                <a:spcPts val="0"/>
              </a:spcAft>
              <a:buNone/>
            </a:pPr>
            <a:endParaRPr sz="1100">
              <a:solidFill>
                <a:srgbClr val="EA9999"/>
              </a:solidFill>
              <a:highlight>
                <a:srgbClr val="000000"/>
              </a:highlight>
              <a:latin typeface="Playfair Display"/>
              <a:ea typeface="Playfair Display"/>
              <a:cs typeface="Playfair Display"/>
              <a:sym typeface="Playfair Display"/>
            </a:endParaRPr>
          </a:p>
          <a:p>
            <a:pPr marL="0" lvl="0" indent="0" algn="just" rtl="0">
              <a:lnSpc>
                <a:spcPct val="100000"/>
              </a:lnSpc>
              <a:spcBef>
                <a:spcPts val="1000"/>
              </a:spcBef>
              <a:spcAft>
                <a:spcPts val="1000"/>
              </a:spcAft>
              <a:buClr>
                <a:schemeClr val="dk1"/>
              </a:buClr>
              <a:buSzPts val="1100"/>
              <a:buFont typeface="Arial"/>
              <a:buNone/>
            </a:pPr>
            <a:endParaRPr sz="1100">
              <a:solidFill>
                <a:srgbClr val="EA9999"/>
              </a:solidFill>
              <a:highlight>
                <a:srgbClr val="000000"/>
              </a:highlight>
              <a:latin typeface="Playfair Display"/>
              <a:ea typeface="Playfair Display"/>
              <a:cs typeface="Playfair Display"/>
              <a:sym typeface="Playfair Display"/>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0"/>
          <p:cNvSpPr txBox="1">
            <a:spLocks noGrp="1"/>
          </p:cNvSpPr>
          <p:nvPr>
            <p:ph type="ctrTitle"/>
          </p:nvPr>
        </p:nvSpPr>
        <p:spPr>
          <a:xfrm>
            <a:off x="0" y="0"/>
            <a:ext cx="5591700" cy="61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de" sz="2800">
                <a:highlight>
                  <a:srgbClr val="EA9999"/>
                </a:highlight>
                <a:latin typeface="Oswald"/>
                <a:ea typeface="Oswald"/>
                <a:cs typeface="Oswald"/>
                <a:sym typeface="Oswald"/>
              </a:rPr>
              <a:t>Abbildungsverzeichnis</a:t>
            </a:r>
            <a:endParaRPr sz="2800">
              <a:highlight>
                <a:srgbClr val="EA9999"/>
              </a:highlight>
              <a:latin typeface="Oswald"/>
              <a:ea typeface="Oswald"/>
              <a:cs typeface="Oswald"/>
              <a:sym typeface="Oswald"/>
            </a:endParaRPr>
          </a:p>
        </p:txBody>
      </p:sp>
      <p:sp>
        <p:nvSpPr>
          <p:cNvPr id="185" name="Google Shape;185;p30"/>
          <p:cNvSpPr txBox="1">
            <a:spLocks noGrp="1"/>
          </p:cNvSpPr>
          <p:nvPr>
            <p:ph type="subTitle" idx="1"/>
          </p:nvPr>
        </p:nvSpPr>
        <p:spPr>
          <a:xfrm>
            <a:off x="311700" y="613800"/>
            <a:ext cx="8520600" cy="45297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Clr>
                <a:schemeClr val="dk1"/>
              </a:buClr>
              <a:buSzPts val="1100"/>
              <a:buFont typeface="Arial"/>
              <a:buNone/>
            </a:pPr>
            <a:r>
              <a:rPr lang="de" sz="1100">
                <a:solidFill>
                  <a:srgbClr val="EA9999"/>
                </a:solidFill>
                <a:highlight>
                  <a:schemeClr val="dk1"/>
                </a:highlight>
                <a:latin typeface="Playfair Display"/>
                <a:ea typeface="Playfair Display"/>
                <a:cs typeface="Playfair Display"/>
                <a:sym typeface="Playfair Display"/>
              </a:rPr>
              <a:t>Abb. 1 Bruzzlerwerbung 2009 https://www.youtube.com/watch?v=ITK0-AVgoVY  abgerufen am 18.01.2021 15:20</a:t>
            </a:r>
            <a:endParaRPr sz="1100">
              <a:solidFill>
                <a:srgbClr val="EA9999"/>
              </a:solidFill>
              <a:highlight>
                <a:schemeClr val="dk1"/>
              </a:highlight>
              <a:latin typeface="Playfair Display"/>
              <a:ea typeface="Playfair Display"/>
              <a:cs typeface="Playfair Display"/>
              <a:sym typeface="Playfair Display"/>
            </a:endParaRPr>
          </a:p>
          <a:p>
            <a:pPr marL="0" lvl="0" indent="0" algn="just" rtl="0">
              <a:spcBef>
                <a:spcPts val="1000"/>
              </a:spcBef>
              <a:spcAft>
                <a:spcPts val="0"/>
              </a:spcAft>
              <a:buClr>
                <a:schemeClr val="dk1"/>
              </a:buClr>
              <a:buSzPts val="1100"/>
              <a:buFont typeface="Arial"/>
              <a:buNone/>
            </a:pPr>
            <a:r>
              <a:rPr lang="de" sz="1100">
                <a:solidFill>
                  <a:srgbClr val="EA9999"/>
                </a:solidFill>
                <a:highlight>
                  <a:schemeClr val="dk1"/>
                </a:highlight>
                <a:latin typeface="Playfair Display"/>
                <a:ea typeface="Playfair Display"/>
                <a:cs typeface="Playfair Display"/>
                <a:sym typeface="Playfair Display"/>
              </a:rPr>
              <a:t>Abb, 2 Bruzzlerwerbung 2012 https://gfycat.com/ambitiousdefensivecow abgerufen  am 18.01.2021 15:32</a:t>
            </a:r>
            <a:endParaRPr sz="1100">
              <a:solidFill>
                <a:srgbClr val="EA9999"/>
              </a:solidFill>
              <a:highlight>
                <a:schemeClr val="dk1"/>
              </a:highlight>
              <a:latin typeface="Playfair Display"/>
              <a:ea typeface="Playfair Display"/>
              <a:cs typeface="Playfair Display"/>
              <a:sym typeface="Playfair Display"/>
            </a:endParaRPr>
          </a:p>
          <a:p>
            <a:pPr marL="0" lvl="0" indent="0" algn="just" rtl="0">
              <a:spcBef>
                <a:spcPts val="1000"/>
              </a:spcBef>
              <a:spcAft>
                <a:spcPts val="0"/>
              </a:spcAft>
              <a:buClr>
                <a:schemeClr val="dk1"/>
              </a:buClr>
              <a:buSzPts val="1100"/>
              <a:buFont typeface="Arial"/>
              <a:buNone/>
            </a:pPr>
            <a:r>
              <a:rPr lang="de" sz="1100">
                <a:solidFill>
                  <a:srgbClr val="EA9999"/>
                </a:solidFill>
                <a:highlight>
                  <a:schemeClr val="dk1"/>
                </a:highlight>
                <a:latin typeface="Playfair Display"/>
                <a:ea typeface="Playfair Display"/>
                <a:cs typeface="Playfair Display"/>
                <a:sym typeface="Playfair Display"/>
              </a:rPr>
              <a:t>Abb. 3 Bruzzlerwerbung 2014 https://www.kdp.de/portfolio/ailton-fuer-bruzzzler/ abgerufen am 18.01.2021 16:03</a:t>
            </a:r>
            <a:endParaRPr sz="1100">
              <a:solidFill>
                <a:srgbClr val="EA9999"/>
              </a:solidFill>
              <a:highlight>
                <a:schemeClr val="dk1"/>
              </a:highlight>
              <a:latin typeface="Playfair Display"/>
              <a:ea typeface="Playfair Display"/>
              <a:cs typeface="Playfair Display"/>
              <a:sym typeface="Playfair Display"/>
            </a:endParaRPr>
          </a:p>
          <a:p>
            <a:pPr marL="0" lvl="0" indent="0" algn="just" rtl="0">
              <a:spcBef>
                <a:spcPts val="1000"/>
              </a:spcBef>
              <a:spcAft>
                <a:spcPts val="0"/>
              </a:spcAft>
              <a:buClr>
                <a:schemeClr val="dk1"/>
              </a:buClr>
              <a:buSzPts val="1100"/>
              <a:buFont typeface="Arial"/>
              <a:buNone/>
            </a:pPr>
            <a:r>
              <a:rPr lang="de" sz="1100">
                <a:solidFill>
                  <a:srgbClr val="EA9999"/>
                </a:solidFill>
                <a:highlight>
                  <a:schemeClr val="dk1"/>
                </a:highlight>
                <a:latin typeface="Playfair Display"/>
                <a:ea typeface="Playfair Display"/>
                <a:cs typeface="Playfair Display"/>
                <a:sym typeface="Playfair Display"/>
              </a:rPr>
              <a:t>Abb, 4: Bruzzlerwerbung 2015 https://www.youtube.com/watch?v=FelfglTX7JQ abgerfuen am 18.01.2021 16:13</a:t>
            </a:r>
            <a:endParaRPr sz="1100">
              <a:solidFill>
                <a:srgbClr val="EA9999"/>
              </a:solidFill>
              <a:highlight>
                <a:schemeClr val="dk1"/>
              </a:highlight>
              <a:latin typeface="Playfair Display"/>
              <a:ea typeface="Playfair Display"/>
              <a:cs typeface="Playfair Display"/>
              <a:sym typeface="Playfair Display"/>
            </a:endParaRPr>
          </a:p>
          <a:p>
            <a:pPr marL="0" lvl="0" indent="0" algn="just" rtl="0">
              <a:spcBef>
                <a:spcPts val="1000"/>
              </a:spcBef>
              <a:spcAft>
                <a:spcPts val="0"/>
              </a:spcAft>
              <a:buNone/>
            </a:pPr>
            <a:r>
              <a:rPr lang="de" sz="1100">
                <a:solidFill>
                  <a:srgbClr val="EA9999"/>
                </a:solidFill>
                <a:highlight>
                  <a:schemeClr val="dk1"/>
                </a:highlight>
                <a:latin typeface="Playfair Display"/>
                <a:ea typeface="Playfair Display"/>
                <a:cs typeface="Playfair Display"/>
                <a:sym typeface="Playfair Display"/>
              </a:rPr>
              <a:t>Abb. 5: Edeka Bratwurst 2013 https://www.vice.com/de/article/8g78yg/maenner--und-frauen-bratwurst-edeka (abgerufen am 16.01.2021 19:12)</a:t>
            </a:r>
            <a:endParaRPr sz="1100">
              <a:solidFill>
                <a:srgbClr val="EA9999"/>
              </a:solidFill>
              <a:highlight>
                <a:srgbClr val="000000"/>
              </a:highlight>
              <a:latin typeface="Playfair Display"/>
              <a:ea typeface="Playfair Display"/>
              <a:cs typeface="Playfair Display"/>
              <a:sym typeface="Playfair Display"/>
            </a:endParaRPr>
          </a:p>
          <a:p>
            <a:pPr marL="0" lvl="0" indent="0" algn="just" rtl="0">
              <a:spcBef>
                <a:spcPts val="1000"/>
              </a:spcBef>
              <a:spcAft>
                <a:spcPts val="0"/>
              </a:spcAft>
              <a:buNone/>
            </a:pPr>
            <a:r>
              <a:rPr lang="de" sz="1100">
                <a:solidFill>
                  <a:srgbClr val="EA9999"/>
                </a:solidFill>
                <a:highlight>
                  <a:srgbClr val="000000"/>
                </a:highlight>
                <a:latin typeface="Playfair Display"/>
                <a:ea typeface="Playfair Display"/>
                <a:cs typeface="Playfair Display"/>
                <a:sym typeface="Playfair Display"/>
              </a:rPr>
              <a:t>Abb. 6: https://loox.com/food/funktioniert-kraftsport-ohne-tierische-produkte/ (abgerufen am 12.01.2021, 10:24 Uhr)</a:t>
            </a:r>
            <a:endParaRPr sz="1100">
              <a:solidFill>
                <a:srgbClr val="EA9999"/>
              </a:solidFill>
              <a:highlight>
                <a:srgbClr val="000000"/>
              </a:highlight>
              <a:latin typeface="Playfair Display"/>
              <a:ea typeface="Playfair Display"/>
              <a:cs typeface="Playfair Display"/>
              <a:sym typeface="Playfair Display"/>
            </a:endParaRPr>
          </a:p>
          <a:p>
            <a:pPr marL="0" lvl="0" indent="0" algn="just" rtl="0">
              <a:spcBef>
                <a:spcPts val="1000"/>
              </a:spcBef>
              <a:spcAft>
                <a:spcPts val="0"/>
              </a:spcAft>
              <a:buNone/>
            </a:pPr>
            <a:r>
              <a:rPr lang="de" sz="1100">
                <a:solidFill>
                  <a:srgbClr val="EA9999"/>
                </a:solidFill>
                <a:highlight>
                  <a:srgbClr val="000000"/>
                </a:highlight>
                <a:latin typeface="Playfair Display"/>
                <a:ea typeface="Playfair Display"/>
                <a:cs typeface="Playfair Display"/>
                <a:sym typeface="Playfair Display"/>
              </a:rPr>
              <a:t>Abb. 7: Setzwein, Monika: „Männliches Lustprinzip“ und „weibliches Frustprinzip“?, in: Ernährungs-Umschau. Forschung und Praxis, 51 / Heft 12, 2004, S. 504-507, hier S. 504</a:t>
            </a:r>
            <a:endParaRPr sz="1100">
              <a:solidFill>
                <a:srgbClr val="EA9999"/>
              </a:solidFill>
              <a:highlight>
                <a:srgbClr val="000000"/>
              </a:highlight>
              <a:latin typeface="Playfair Display"/>
              <a:ea typeface="Playfair Display"/>
              <a:cs typeface="Playfair Display"/>
              <a:sym typeface="Playfair Display"/>
            </a:endParaRPr>
          </a:p>
          <a:p>
            <a:pPr marL="0" lvl="0" indent="0" algn="just" rtl="0">
              <a:spcBef>
                <a:spcPts val="1000"/>
              </a:spcBef>
              <a:spcAft>
                <a:spcPts val="0"/>
              </a:spcAft>
              <a:buNone/>
            </a:pPr>
            <a:r>
              <a:rPr lang="de" sz="1100">
                <a:solidFill>
                  <a:srgbClr val="EA9999"/>
                </a:solidFill>
                <a:highlight>
                  <a:srgbClr val="000000"/>
                </a:highlight>
                <a:latin typeface="Playfair Display"/>
                <a:ea typeface="Playfair Display"/>
                <a:cs typeface="Playfair Display"/>
                <a:sym typeface="Playfair Display"/>
              </a:rPr>
              <a:t>Abb. 8: https://www.fleischwirtschaft.de/wirtschaft/nachrichten/Fleischersatz-Produktion-waechst-42470?crefresh=1 (abgerufen am 12.01.2021, 13:41 Uhr)</a:t>
            </a:r>
            <a:endParaRPr sz="1100">
              <a:solidFill>
                <a:srgbClr val="EA9999"/>
              </a:solidFill>
              <a:highlight>
                <a:srgbClr val="000000"/>
              </a:highlight>
              <a:latin typeface="Playfair Display"/>
              <a:ea typeface="Playfair Display"/>
              <a:cs typeface="Playfair Display"/>
              <a:sym typeface="Playfair Display"/>
            </a:endParaRPr>
          </a:p>
          <a:p>
            <a:pPr marL="0" lvl="0" indent="0" algn="just" rtl="0">
              <a:spcBef>
                <a:spcPts val="1000"/>
              </a:spcBef>
              <a:spcAft>
                <a:spcPts val="0"/>
              </a:spcAft>
              <a:buNone/>
            </a:pPr>
            <a:r>
              <a:rPr lang="de" sz="1100">
                <a:solidFill>
                  <a:srgbClr val="EA9999"/>
                </a:solidFill>
                <a:highlight>
                  <a:srgbClr val="000000"/>
                </a:highlight>
                <a:latin typeface="Playfair Display"/>
                <a:ea typeface="Playfair Display"/>
                <a:cs typeface="Playfair Display"/>
                <a:sym typeface="Playfair Display"/>
              </a:rPr>
              <a:t>Abb. 9:https://www.ruegenwalder.de/eigenes-soja (abgerufen am 12.01.2021; 13:32 Uhr)</a:t>
            </a:r>
            <a:endParaRPr sz="1100">
              <a:solidFill>
                <a:srgbClr val="EA9999"/>
              </a:solidFill>
              <a:highlight>
                <a:srgbClr val="000000"/>
              </a:highlight>
              <a:latin typeface="Playfair Display"/>
              <a:ea typeface="Playfair Display"/>
              <a:cs typeface="Playfair Display"/>
              <a:sym typeface="Playfair Display"/>
            </a:endParaRPr>
          </a:p>
          <a:p>
            <a:pPr marL="0" lvl="0" indent="0" algn="just" rtl="0">
              <a:spcBef>
                <a:spcPts val="1000"/>
              </a:spcBef>
              <a:spcAft>
                <a:spcPts val="0"/>
              </a:spcAft>
              <a:buNone/>
            </a:pPr>
            <a:r>
              <a:rPr lang="de" sz="1100">
                <a:solidFill>
                  <a:srgbClr val="EA9999"/>
                </a:solidFill>
                <a:highlight>
                  <a:srgbClr val="000000"/>
                </a:highlight>
                <a:latin typeface="Playfair Display"/>
                <a:ea typeface="Playfair Display"/>
                <a:cs typeface="Playfair Display"/>
                <a:sym typeface="Playfair Display"/>
              </a:rPr>
              <a:t>Abb. 10: https://www.peta.de/wp-content/uploads/2020/11/Handball-Nationalspieler-Gruppenbild2-Robbenmotiv-DinA4-2019-09-01-1320x874.jpg (abgerufen am 13.01.2021, 19:02 Uhr)</a:t>
            </a:r>
            <a:endParaRPr sz="1100">
              <a:solidFill>
                <a:srgbClr val="EA9999"/>
              </a:solidFill>
              <a:highlight>
                <a:srgbClr val="000000"/>
              </a:highlight>
              <a:latin typeface="Playfair Display"/>
              <a:ea typeface="Playfair Display"/>
              <a:cs typeface="Playfair Display"/>
              <a:sym typeface="Playfair Display"/>
            </a:endParaRPr>
          </a:p>
          <a:p>
            <a:pPr marL="0" lvl="0" indent="0" algn="just" rtl="0">
              <a:spcBef>
                <a:spcPts val="1000"/>
              </a:spcBef>
              <a:spcAft>
                <a:spcPts val="0"/>
              </a:spcAft>
              <a:buNone/>
            </a:pPr>
            <a:r>
              <a:rPr lang="de" sz="1100">
                <a:solidFill>
                  <a:srgbClr val="EA9999"/>
                </a:solidFill>
                <a:highlight>
                  <a:srgbClr val="000000"/>
                </a:highlight>
                <a:latin typeface="Playfair Display"/>
                <a:ea typeface="Playfair Display"/>
                <a:cs typeface="Playfair Display"/>
                <a:sym typeface="Playfair Display"/>
              </a:rPr>
              <a:t>Abb. 11: https://www.peta.de/prominente/baboumian/ (abgerufen am 13.01.2021; 17:07 Uhr)</a:t>
            </a:r>
            <a:endParaRPr sz="1100">
              <a:solidFill>
                <a:srgbClr val="EA9999"/>
              </a:solidFill>
              <a:highlight>
                <a:srgbClr val="000000"/>
              </a:highlight>
              <a:latin typeface="Playfair Display"/>
              <a:ea typeface="Playfair Display"/>
              <a:cs typeface="Playfair Display"/>
              <a:sym typeface="Playfair Display"/>
            </a:endParaRPr>
          </a:p>
          <a:p>
            <a:pPr marL="0" lvl="0" indent="0" algn="just" rtl="0">
              <a:spcBef>
                <a:spcPts val="1000"/>
              </a:spcBef>
              <a:spcAft>
                <a:spcPts val="0"/>
              </a:spcAft>
              <a:buNone/>
            </a:pPr>
            <a:r>
              <a:rPr lang="de" sz="1100">
                <a:solidFill>
                  <a:srgbClr val="EA9999"/>
                </a:solidFill>
                <a:highlight>
                  <a:srgbClr val="000000"/>
                </a:highlight>
                <a:latin typeface="Playfair Display"/>
                <a:ea typeface="Playfair Display"/>
                <a:cs typeface="Playfair Display"/>
                <a:sym typeface="Playfair Display"/>
              </a:rPr>
              <a:t>Abb. 12: https://de.wikipedia.org/wiki/Patrik_Baboumian#/media/Datei:Patrik_Baboumian_f%C3%BCr_PETA.jpg (abgerufen am 13.01.2021, 17:19 Uhr)</a:t>
            </a:r>
            <a:endParaRPr sz="1100">
              <a:solidFill>
                <a:srgbClr val="EA9999"/>
              </a:solidFill>
              <a:highlight>
                <a:srgbClr val="000000"/>
              </a:highlight>
              <a:latin typeface="Playfair Display"/>
              <a:ea typeface="Playfair Display"/>
              <a:cs typeface="Playfair Display"/>
              <a:sym typeface="Playfair Display"/>
            </a:endParaRPr>
          </a:p>
          <a:p>
            <a:pPr marL="0" lvl="0" indent="0" algn="just" rtl="0">
              <a:spcBef>
                <a:spcPts val="1000"/>
              </a:spcBef>
              <a:spcAft>
                <a:spcPts val="0"/>
              </a:spcAft>
              <a:buNone/>
            </a:pPr>
            <a:endParaRPr sz="1200">
              <a:solidFill>
                <a:srgbClr val="EA9999"/>
              </a:solidFill>
              <a:highlight>
                <a:srgbClr val="000000"/>
              </a:highlight>
              <a:latin typeface="Playfair Display"/>
              <a:ea typeface="Playfair Display"/>
              <a:cs typeface="Playfair Display"/>
              <a:sym typeface="Playfair Display"/>
            </a:endParaRPr>
          </a:p>
          <a:p>
            <a:pPr marL="0" lvl="0" indent="0" algn="just" rtl="0">
              <a:spcBef>
                <a:spcPts val="1000"/>
              </a:spcBef>
              <a:spcAft>
                <a:spcPts val="0"/>
              </a:spcAft>
              <a:buNone/>
            </a:pPr>
            <a:endParaRPr sz="1400">
              <a:solidFill>
                <a:srgbClr val="EA9999"/>
              </a:solidFill>
              <a:highlight>
                <a:srgbClr val="000000"/>
              </a:highlight>
              <a:latin typeface="Playfair Display"/>
              <a:ea typeface="Playfair Display"/>
              <a:cs typeface="Playfair Display"/>
              <a:sym typeface="Playfair Display"/>
            </a:endParaRPr>
          </a:p>
          <a:p>
            <a:pPr marL="0" lvl="0" indent="0" algn="just" rtl="0">
              <a:spcBef>
                <a:spcPts val="1000"/>
              </a:spcBef>
              <a:spcAft>
                <a:spcPts val="0"/>
              </a:spcAft>
              <a:buNone/>
            </a:pPr>
            <a:endParaRPr sz="1400">
              <a:solidFill>
                <a:srgbClr val="EA9999"/>
              </a:solidFill>
              <a:highlight>
                <a:srgbClr val="000000"/>
              </a:highlight>
              <a:latin typeface="Playfair Display"/>
              <a:ea typeface="Playfair Display"/>
              <a:cs typeface="Playfair Display"/>
              <a:sym typeface="Playfair Display"/>
            </a:endParaRPr>
          </a:p>
          <a:p>
            <a:pPr marL="0" lvl="0" indent="0" algn="ctr" rtl="0">
              <a:spcBef>
                <a:spcPts val="1000"/>
              </a:spcBef>
              <a:spcAft>
                <a:spcPts val="0"/>
              </a:spcAft>
              <a:buNone/>
            </a:pPr>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ctrTitle"/>
          </p:nvPr>
        </p:nvSpPr>
        <p:spPr>
          <a:xfrm>
            <a:off x="0" y="0"/>
            <a:ext cx="5230800" cy="1179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de" sz="5400">
                <a:highlight>
                  <a:srgbClr val="EA9999"/>
                </a:highlight>
                <a:latin typeface="Oswald"/>
                <a:ea typeface="Oswald"/>
                <a:cs typeface="Oswald"/>
                <a:sym typeface="Oswald"/>
              </a:rPr>
              <a:t>Inhaltsverzeichnis</a:t>
            </a:r>
            <a:endParaRPr sz="5400">
              <a:highlight>
                <a:srgbClr val="EA9999"/>
              </a:highlight>
              <a:latin typeface="Oswald"/>
              <a:ea typeface="Oswald"/>
              <a:cs typeface="Oswald"/>
              <a:sym typeface="Oswald"/>
            </a:endParaRPr>
          </a:p>
        </p:txBody>
      </p:sp>
      <p:sp>
        <p:nvSpPr>
          <p:cNvPr id="62" name="Google Shape;62;p14"/>
          <p:cNvSpPr txBox="1">
            <a:spLocks noGrp="1"/>
          </p:cNvSpPr>
          <p:nvPr>
            <p:ph type="subTitle" idx="1"/>
          </p:nvPr>
        </p:nvSpPr>
        <p:spPr>
          <a:xfrm>
            <a:off x="311700" y="1536300"/>
            <a:ext cx="8520600" cy="2090400"/>
          </a:xfrm>
          <a:prstGeom prst="rect">
            <a:avLst/>
          </a:prstGeom>
        </p:spPr>
        <p:txBody>
          <a:bodyPr spcFirstLastPara="1" wrap="square" lIns="91425" tIns="91425" rIns="91425" bIns="91425" anchor="t" anchorCtr="0">
            <a:noAutofit/>
          </a:bodyPr>
          <a:lstStyle/>
          <a:p>
            <a:pPr marL="457200" lvl="0" indent="-406400" algn="l" rtl="0">
              <a:spcBef>
                <a:spcPts val="0"/>
              </a:spcBef>
              <a:spcAft>
                <a:spcPts val="0"/>
              </a:spcAft>
              <a:buClr>
                <a:srgbClr val="EA9999"/>
              </a:buClr>
              <a:buSzPts val="2800"/>
              <a:buFont typeface="Playfair Display"/>
              <a:buAutoNum type="arabicPeriod"/>
            </a:pPr>
            <a:r>
              <a:rPr lang="de" dirty="0">
                <a:solidFill>
                  <a:srgbClr val="EA9999"/>
                </a:solidFill>
                <a:highlight>
                  <a:srgbClr val="000000"/>
                </a:highlight>
                <a:latin typeface="Playfair Display"/>
                <a:ea typeface="Playfair Display"/>
                <a:cs typeface="Playfair Display"/>
                <a:sym typeface="Playfair Display"/>
              </a:rPr>
              <a:t>Die Entwicklung der Bedeutung von Fleisch und Männlichkeit </a:t>
            </a:r>
            <a:endParaRPr dirty="0">
              <a:solidFill>
                <a:srgbClr val="EA9999"/>
              </a:solidFill>
              <a:highlight>
                <a:srgbClr val="000000"/>
              </a:highlight>
              <a:latin typeface="Playfair Display"/>
              <a:ea typeface="Playfair Display"/>
              <a:cs typeface="Playfair Display"/>
              <a:sym typeface="Playfair Display"/>
            </a:endParaRPr>
          </a:p>
          <a:p>
            <a:pPr marL="457200" lvl="0" indent="-406400" algn="l" rtl="0">
              <a:spcBef>
                <a:spcPts val="0"/>
              </a:spcBef>
              <a:spcAft>
                <a:spcPts val="0"/>
              </a:spcAft>
              <a:buClr>
                <a:srgbClr val="EA9999"/>
              </a:buClr>
              <a:buSzPts val="2800"/>
              <a:buFont typeface="Playfair Display"/>
              <a:buAutoNum type="arabicPeriod"/>
            </a:pPr>
            <a:r>
              <a:rPr lang="de" dirty="0">
                <a:solidFill>
                  <a:srgbClr val="EA9999"/>
                </a:solidFill>
                <a:highlight>
                  <a:srgbClr val="000000"/>
                </a:highlight>
                <a:latin typeface="Playfair Display"/>
                <a:ea typeface="Playfair Display"/>
                <a:cs typeface="Playfair Display"/>
                <a:sym typeface="Playfair Display"/>
              </a:rPr>
              <a:t>Männlichkeit und Fleisch in der modernen Gesellschaft</a:t>
            </a:r>
            <a:endParaRPr dirty="0">
              <a:solidFill>
                <a:srgbClr val="EA9999"/>
              </a:solidFill>
              <a:highlight>
                <a:srgbClr val="000000"/>
              </a:highlight>
              <a:latin typeface="Playfair Display"/>
              <a:ea typeface="Playfair Display"/>
              <a:cs typeface="Playfair Display"/>
              <a:sym typeface="Playfair Display"/>
            </a:endParaRPr>
          </a:p>
          <a:p>
            <a:pPr marL="457200" lvl="0" indent="-406400" algn="l" rtl="0">
              <a:spcBef>
                <a:spcPts val="0"/>
              </a:spcBef>
              <a:spcAft>
                <a:spcPts val="0"/>
              </a:spcAft>
              <a:buClr>
                <a:srgbClr val="EA9999"/>
              </a:buClr>
              <a:buSzPts val="2800"/>
              <a:buFont typeface="Playfair Display"/>
              <a:buAutoNum type="arabicPeriod"/>
            </a:pPr>
            <a:r>
              <a:rPr lang="de" dirty="0">
                <a:solidFill>
                  <a:srgbClr val="EA9999"/>
                </a:solidFill>
                <a:highlight>
                  <a:srgbClr val="000000"/>
                </a:highlight>
                <a:latin typeface="Playfair Display"/>
                <a:ea typeface="Playfair Display"/>
                <a:cs typeface="Playfair Display"/>
                <a:sym typeface="Playfair Display"/>
              </a:rPr>
              <a:t>Mediale Aufbereitung von Fleisch und Männlichkeit </a:t>
            </a:r>
            <a:endParaRPr dirty="0">
              <a:solidFill>
                <a:srgbClr val="EA9999"/>
              </a:solidFill>
              <a:highlight>
                <a:srgbClr val="000000"/>
              </a:highlight>
              <a:latin typeface="Playfair Display"/>
              <a:ea typeface="Playfair Display"/>
              <a:cs typeface="Playfair Display"/>
              <a:sym typeface="Playfair Display"/>
            </a:endParaRPr>
          </a:p>
          <a:p>
            <a:pPr marL="457200" lvl="0" indent="-406400" algn="l" rtl="0">
              <a:spcBef>
                <a:spcPts val="0"/>
              </a:spcBef>
              <a:spcAft>
                <a:spcPts val="0"/>
              </a:spcAft>
              <a:buClr>
                <a:srgbClr val="EA9999"/>
              </a:buClr>
              <a:buSzPts val="2800"/>
              <a:buFont typeface="Playfair Display"/>
              <a:buAutoNum type="arabicPeriod"/>
            </a:pPr>
            <a:r>
              <a:rPr lang="de" dirty="0">
                <a:solidFill>
                  <a:srgbClr val="EA9999"/>
                </a:solidFill>
                <a:highlight>
                  <a:srgbClr val="000000"/>
                </a:highlight>
                <a:latin typeface="Playfair Display"/>
                <a:ea typeface="Playfair Display"/>
                <a:cs typeface="Playfair Display"/>
                <a:sym typeface="Playfair Display"/>
              </a:rPr>
              <a:t>Männlichkeit in Zeiten des Veggie-Booms  </a:t>
            </a:r>
            <a:endParaRPr dirty="0">
              <a:solidFill>
                <a:srgbClr val="EA9999"/>
              </a:solidFill>
              <a:highlight>
                <a:srgbClr val="000000"/>
              </a:highlight>
              <a:latin typeface="Playfair Display"/>
              <a:ea typeface="Playfair Display"/>
              <a:cs typeface="Playfair Display"/>
              <a:sym typeface="Playfair Display"/>
            </a:endParaRPr>
          </a:p>
          <a:p>
            <a:pPr marL="0" lvl="0" indent="0" algn="l" rtl="0">
              <a:spcBef>
                <a:spcPts val="0"/>
              </a:spcBef>
              <a:spcAft>
                <a:spcPts val="0"/>
              </a:spcAft>
              <a:buNone/>
            </a:pPr>
            <a:endParaRPr dirty="0">
              <a:solidFill>
                <a:srgbClr val="EA9999"/>
              </a:solidFill>
              <a:highlight>
                <a:srgbClr val="000000"/>
              </a:highlight>
              <a:latin typeface="Playfair Display"/>
              <a:ea typeface="Playfair Display"/>
              <a:cs typeface="Playfair Display"/>
              <a:sym typeface="Playfair Display"/>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67"/>
        <p:cNvGrpSpPr/>
        <p:nvPr/>
      </p:nvGrpSpPr>
      <p:grpSpPr>
        <a:xfrm>
          <a:off x="0" y="0"/>
          <a:ext cx="0" cy="0"/>
          <a:chOff x="0" y="0"/>
          <a:chExt cx="0" cy="0"/>
        </a:xfrm>
      </p:grpSpPr>
      <p:sp>
        <p:nvSpPr>
          <p:cNvPr id="68" name="Google Shape;68;p15"/>
          <p:cNvSpPr txBox="1">
            <a:spLocks noGrp="1"/>
          </p:cNvSpPr>
          <p:nvPr>
            <p:ph type="ctrTitle"/>
          </p:nvPr>
        </p:nvSpPr>
        <p:spPr>
          <a:xfrm>
            <a:off x="0" y="0"/>
            <a:ext cx="9144000" cy="623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de" sz="2800">
                <a:solidFill>
                  <a:srgbClr val="000000"/>
                </a:solidFill>
                <a:highlight>
                  <a:srgbClr val="EA9999"/>
                </a:highlight>
                <a:latin typeface="Oswald"/>
                <a:ea typeface="Oswald"/>
                <a:cs typeface="Oswald"/>
                <a:sym typeface="Oswald"/>
              </a:rPr>
              <a:t>Die Entwicklung der Bedeutung von Fleisch und Männlichkeit</a:t>
            </a:r>
            <a:r>
              <a:rPr lang="de" sz="2800">
                <a:solidFill>
                  <a:srgbClr val="EA9999"/>
                </a:solidFill>
                <a:highlight>
                  <a:schemeClr val="dk1"/>
                </a:highlight>
                <a:latin typeface="Playfair Display"/>
                <a:ea typeface="Playfair Display"/>
                <a:cs typeface="Playfair Display"/>
                <a:sym typeface="Playfair Display"/>
              </a:rPr>
              <a:t> </a:t>
            </a:r>
            <a:endParaRPr sz="5400">
              <a:highlight>
                <a:srgbClr val="EA9999"/>
              </a:highlight>
              <a:latin typeface="Oswald"/>
              <a:ea typeface="Oswald"/>
              <a:cs typeface="Oswald"/>
              <a:sym typeface="Oswald"/>
            </a:endParaRPr>
          </a:p>
        </p:txBody>
      </p:sp>
      <p:sp>
        <p:nvSpPr>
          <p:cNvPr id="69" name="Google Shape;69;p15"/>
          <p:cNvSpPr txBox="1">
            <a:spLocks noGrp="1"/>
          </p:cNvSpPr>
          <p:nvPr>
            <p:ph type="subTitle" idx="1"/>
          </p:nvPr>
        </p:nvSpPr>
        <p:spPr>
          <a:xfrm>
            <a:off x="0" y="1156250"/>
            <a:ext cx="9144000" cy="3717000"/>
          </a:xfrm>
          <a:prstGeom prst="rect">
            <a:avLst/>
          </a:prstGeom>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EA9999"/>
              </a:buClr>
              <a:buSzPts val="2000"/>
              <a:buFont typeface="Playfair Display"/>
              <a:buChar char="●"/>
            </a:pPr>
            <a:r>
              <a:rPr lang="de" sz="2000" dirty="0">
                <a:solidFill>
                  <a:srgbClr val="EA9999"/>
                </a:solidFill>
                <a:highlight>
                  <a:srgbClr val="000000"/>
                </a:highlight>
                <a:latin typeface="Playfair Display"/>
                <a:ea typeface="Playfair Display"/>
                <a:cs typeface="Playfair Display"/>
                <a:sym typeface="Playfair Display"/>
              </a:rPr>
              <a:t>Bereits in der Steinzeit waren die Männer für die Jagd von Tieren </a:t>
            </a:r>
            <a:r>
              <a:rPr lang="de" sz="2000" dirty="0" smtClean="0">
                <a:solidFill>
                  <a:srgbClr val="EA9999"/>
                </a:solidFill>
                <a:highlight>
                  <a:srgbClr val="000000"/>
                </a:highlight>
                <a:latin typeface="Playfair Display"/>
                <a:ea typeface="Playfair Display"/>
                <a:cs typeface="Playfair Display"/>
                <a:sym typeface="Playfair Display"/>
              </a:rPr>
              <a:t>verantwortlich.</a:t>
            </a:r>
            <a:endParaRPr sz="2000" dirty="0">
              <a:solidFill>
                <a:srgbClr val="EA9999"/>
              </a:solidFill>
              <a:highlight>
                <a:srgbClr val="000000"/>
              </a:highlight>
              <a:latin typeface="Playfair Display"/>
              <a:ea typeface="Playfair Display"/>
              <a:cs typeface="Playfair Display"/>
              <a:sym typeface="Playfair Display"/>
            </a:endParaRPr>
          </a:p>
          <a:p>
            <a:pPr marL="457200" lvl="0" indent="-355600" algn="l" rtl="0">
              <a:lnSpc>
                <a:spcPct val="115000"/>
              </a:lnSpc>
              <a:spcBef>
                <a:spcPts val="0"/>
              </a:spcBef>
              <a:spcAft>
                <a:spcPts val="0"/>
              </a:spcAft>
              <a:buClr>
                <a:srgbClr val="EA9999"/>
              </a:buClr>
              <a:buSzPts val="2000"/>
              <a:buFont typeface="Playfair Display"/>
              <a:buChar char="●"/>
            </a:pPr>
            <a:r>
              <a:rPr lang="de" sz="2000" dirty="0">
                <a:solidFill>
                  <a:srgbClr val="EA9999"/>
                </a:solidFill>
                <a:highlight>
                  <a:srgbClr val="000000"/>
                </a:highlight>
                <a:latin typeface="Playfair Display"/>
                <a:ea typeface="Playfair Display"/>
                <a:cs typeface="Playfair Display"/>
                <a:sym typeface="Playfair Display"/>
              </a:rPr>
              <a:t>Der Verzehr von Fleisch wird in vielen kulturellen Traditionen als Ausdruck „wahrer Männlichkeit“ angesehen und gesellschaftlich anerkannt. </a:t>
            </a:r>
            <a:endParaRPr sz="2000" dirty="0">
              <a:solidFill>
                <a:srgbClr val="EA9999"/>
              </a:solidFill>
              <a:highlight>
                <a:srgbClr val="000000"/>
              </a:highlight>
              <a:latin typeface="Playfair Display"/>
              <a:ea typeface="Playfair Display"/>
              <a:cs typeface="Playfair Display"/>
              <a:sym typeface="Playfair Display"/>
            </a:endParaRPr>
          </a:p>
          <a:p>
            <a:pPr marL="457200" lvl="0" indent="-355600" algn="l" rtl="0">
              <a:lnSpc>
                <a:spcPct val="115000"/>
              </a:lnSpc>
              <a:spcBef>
                <a:spcPts val="0"/>
              </a:spcBef>
              <a:spcAft>
                <a:spcPts val="0"/>
              </a:spcAft>
              <a:buClr>
                <a:srgbClr val="EA9999"/>
              </a:buClr>
              <a:buSzPts val="2000"/>
              <a:buFont typeface="Playfair Display"/>
              <a:buChar char="●"/>
            </a:pPr>
            <a:r>
              <a:rPr lang="de" sz="2000" dirty="0">
                <a:solidFill>
                  <a:srgbClr val="EA9999"/>
                </a:solidFill>
                <a:highlight>
                  <a:srgbClr val="000000"/>
                </a:highlight>
                <a:latin typeface="Playfair Display"/>
                <a:ea typeface="Playfair Display"/>
                <a:cs typeface="Playfair Display"/>
                <a:sym typeface="Playfair Display"/>
              </a:rPr>
              <a:t>Diese </a:t>
            </a:r>
            <a:r>
              <a:rPr lang="de" sz="2000" dirty="0" smtClean="0">
                <a:solidFill>
                  <a:srgbClr val="EA9999"/>
                </a:solidFill>
                <a:highlight>
                  <a:srgbClr val="000000"/>
                </a:highlight>
                <a:latin typeface="Playfair Display"/>
                <a:ea typeface="Playfair Display"/>
                <a:cs typeface="Playfair Display"/>
                <a:sym typeface="Playfair Display"/>
              </a:rPr>
              <a:t>Assoziationen </a:t>
            </a:r>
            <a:r>
              <a:rPr lang="de" sz="2000" dirty="0">
                <a:solidFill>
                  <a:srgbClr val="EA9999"/>
                </a:solidFill>
                <a:highlight>
                  <a:srgbClr val="000000"/>
                </a:highlight>
                <a:latin typeface="Playfair Display"/>
                <a:ea typeface="Playfair Display"/>
                <a:cs typeface="Playfair Display"/>
                <a:sym typeface="Playfair Display"/>
              </a:rPr>
              <a:t>von Männlichkeit und Fleisch </a:t>
            </a:r>
            <a:r>
              <a:rPr lang="de" sz="2000" dirty="0" smtClean="0">
                <a:solidFill>
                  <a:srgbClr val="EA9999"/>
                </a:solidFill>
                <a:highlight>
                  <a:srgbClr val="000000"/>
                </a:highlight>
                <a:latin typeface="Playfair Display"/>
                <a:ea typeface="Playfair Display"/>
                <a:cs typeface="Playfair Display"/>
                <a:sym typeface="Playfair Display"/>
              </a:rPr>
              <a:t>sind </a:t>
            </a:r>
            <a:r>
              <a:rPr lang="de" sz="2000" dirty="0">
                <a:solidFill>
                  <a:srgbClr val="EA9999"/>
                </a:solidFill>
                <a:highlight>
                  <a:srgbClr val="000000"/>
                </a:highlight>
                <a:latin typeface="Playfair Display"/>
                <a:ea typeface="Playfair Display"/>
                <a:cs typeface="Playfair Display"/>
                <a:sym typeface="Playfair Display"/>
              </a:rPr>
              <a:t>ebenso in vielen Literaturen verschiedener Jahrhunderten bis heute zu </a:t>
            </a:r>
            <a:r>
              <a:rPr lang="de" sz="2000" dirty="0" smtClean="0">
                <a:solidFill>
                  <a:srgbClr val="EA9999"/>
                </a:solidFill>
                <a:highlight>
                  <a:srgbClr val="000000"/>
                </a:highlight>
                <a:latin typeface="Playfair Display"/>
                <a:ea typeface="Playfair Display"/>
                <a:cs typeface="Playfair Display"/>
                <a:sym typeface="Playfair Display"/>
              </a:rPr>
              <a:t>finden.</a:t>
            </a:r>
            <a:endParaRPr sz="2000" dirty="0">
              <a:solidFill>
                <a:srgbClr val="EA9999"/>
              </a:solidFill>
              <a:highlight>
                <a:srgbClr val="000000"/>
              </a:highlight>
              <a:latin typeface="Playfair Display"/>
              <a:ea typeface="Playfair Display"/>
              <a:cs typeface="Playfair Display"/>
              <a:sym typeface="Playfair Display"/>
            </a:endParaRPr>
          </a:p>
          <a:p>
            <a:pPr marL="457200" lvl="0" indent="-355600" algn="l" rtl="0">
              <a:lnSpc>
                <a:spcPct val="115000"/>
              </a:lnSpc>
              <a:spcBef>
                <a:spcPts val="0"/>
              </a:spcBef>
              <a:spcAft>
                <a:spcPts val="0"/>
              </a:spcAft>
              <a:buClr>
                <a:srgbClr val="EA9999"/>
              </a:buClr>
              <a:buSzPts val="2000"/>
              <a:buFont typeface="Playfair Display"/>
              <a:buChar char="●"/>
            </a:pPr>
            <a:r>
              <a:rPr lang="de" sz="2000" dirty="0">
                <a:solidFill>
                  <a:srgbClr val="EA9999"/>
                </a:solidFill>
                <a:highlight>
                  <a:srgbClr val="000000"/>
                </a:highlight>
                <a:latin typeface="Playfair Display"/>
                <a:ea typeface="Playfair Display"/>
                <a:cs typeface="Playfair Display"/>
                <a:sym typeface="Playfair Display"/>
              </a:rPr>
              <a:t>Roh, gekocht, kalt, heiß, fettig oder mager – Fleisch ist heute überall und jederzeit verfügbar. Die allgegenwärtige Verfügbarkeit von Fleisch als Konsumware unterscheidet unsere Moderne von allen vorherigen Epochen.</a:t>
            </a:r>
            <a:endParaRPr sz="2000" dirty="0">
              <a:solidFill>
                <a:srgbClr val="EA9999"/>
              </a:solidFill>
              <a:highlight>
                <a:srgbClr val="000000"/>
              </a:highlight>
              <a:latin typeface="Playfair Display"/>
              <a:ea typeface="Playfair Display"/>
              <a:cs typeface="Playfair Display"/>
              <a:sym typeface="Playfair Display"/>
            </a:endParaRPr>
          </a:p>
          <a:p>
            <a:pPr marL="457200" lvl="0" indent="0" algn="l" rtl="0">
              <a:lnSpc>
                <a:spcPct val="115000"/>
              </a:lnSpc>
              <a:spcBef>
                <a:spcPts val="0"/>
              </a:spcBef>
              <a:spcAft>
                <a:spcPts val="0"/>
              </a:spcAft>
              <a:buNone/>
            </a:pPr>
            <a:endParaRPr sz="2000" dirty="0">
              <a:solidFill>
                <a:srgbClr val="EA9999"/>
              </a:solidFill>
              <a:highlight>
                <a:srgbClr val="000000"/>
              </a:highlight>
              <a:latin typeface="Playfair Display"/>
              <a:ea typeface="Playfair Display"/>
              <a:cs typeface="Playfair Display"/>
              <a:sym typeface="Playfair Display"/>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74"/>
        <p:cNvGrpSpPr/>
        <p:nvPr/>
      </p:nvGrpSpPr>
      <p:grpSpPr>
        <a:xfrm>
          <a:off x="0" y="0"/>
          <a:ext cx="0" cy="0"/>
          <a:chOff x="0" y="0"/>
          <a:chExt cx="0" cy="0"/>
        </a:xfrm>
      </p:grpSpPr>
      <p:sp>
        <p:nvSpPr>
          <p:cNvPr id="75" name="Google Shape;75;p16"/>
          <p:cNvSpPr txBox="1">
            <a:spLocks noGrp="1"/>
          </p:cNvSpPr>
          <p:nvPr>
            <p:ph type="ctrTitle"/>
          </p:nvPr>
        </p:nvSpPr>
        <p:spPr>
          <a:xfrm>
            <a:off x="0" y="0"/>
            <a:ext cx="9144000" cy="1042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r>
              <a:rPr lang="de" sz="2800" dirty="0">
                <a:highlight>
                  <a:srgbClr val="EA9999"/>
                </a:highlight>
                <a:latin typeface="Oswald"/>
                <a:ea typeface="Oswald"/>
                <a:cs typeface="Oswald"/>
                <a:sym typeface="Oswald"/>
              </a:rPr>
              <a:t>Die Entwicklung der Bedeutung von Fleisch und Männlichkeit </a:t>
            </a:r>
            <a:endParaRPr sz="2800" dirty="0">
              <a:highlight>
                <a:srgbClr val="EA9999"/>
              </a:highlight>
              <a:latin typeface="Oswald"/>
              <a:ea typeface="Oswald"/>
              <a:cs typeface="Oswald"/>
              <a:sym typeface="Oswald"/>
            </a:endParaRPr>
          </a:p>
          <a:p>
            <a:pPr marL="0" lvl="0" indent="0" algn="ctr" rtl="0">
              <a:spcBef>
                <a:spcPts val="1000"/>
              </a:spcBef>
              <a:spcAft>
                <a:spcPts val="0"/>
              </a:spcAft>
              <a:buNone/>
            </a:pPr>
            <a:r>
              <a:rPr lang="de" sz="1900" dirty="0">
                <a:highlight>
                  <a:srgbClr val="EA9999"/>
                </a:highlight>
                <a:latin typeface="Oswald"/>
                <a:ea typeface="Oswald"/>
                <a:cs typeface="Oswald"/>
                <a:sym typeface="Oswald"/>
              </a:rPr>
              <a:t>Fleischkonsum und “Männlichkeit”</a:t>
            </a:r>
            <a:endParaRPr sz="1900" dirty="0">
              <a:highlight>
                <a:srgbClr val="EA9999"/>
              </a:highlight>
              <a:latin typeface="Oswald"/>
              <a:ea typeface="Oswald"/>
              <a:cs typeface="Oswald"/>
              <a:sym typeface="Oswald"/>
            </a:endParaRPr>
          </a:p>
        </p:txBody>
      </p:sp>
      <p:sp>
        <p:nvSpPr>
          <p:cNvPr id="76" name="Google Shape;76;p16"/>
          <p:cNvSpPr txBox="1">
            <a:spLocks noGrp="1"/>
          </p:cNvSpPr>
          <p:nvPr>
            <p:ph type="subTitle" idx="1"/>
          </p:nvPr>
        </p:nvSpPr>
        <p:spPr>
          <a:xfrm>
            <a:off x="0" y="1258425"/>
            <a:ext cx="8520600" cy="3522000"/>
          </a:xfrm>
          <a:prstGeom prst="rect">
            <a:avLst/>
          </a:prstGeom>
        </p:spPr>
        <p:txBody>
          <a:bodyPr spcFirstLastPara="1" wrap="square" lIns="91425" tIns="91425" rIns="91425" bIns="91425" anchor="t" anchorCtr="0">
            <a:noAutofit/>
          </a:bodyPr>
          <a:lstStyle/>
          <a:p>
            <a:pPr marL="457200" lvl="0" indent="-349250" algn="l" rtl="0">
              <a:lnSpc>
                <a:spcPct val="115000"/>
              </a:lnSpc>
              <a:spcBef>
                <a:spcPts val="0"/>
              </a:spcBef>
              <a:spcAft>
                <a:spcPts val="0"/>
              </a:spcAft>
              <a:buClr>
                <a:srgbClr val="EA9999"/>
              </a:buClr>
              <a:buSzPts val="1900"/>
              <a:buFont typeface="Playfair Display"/>
              <a:buChar char="●"/>
            </a:pPr>
            <a:r>
              <a:rPr lang="de" sz="1900" dirty="0">
                <a:solidFill>
                  <a:srgbClr val="EA9999"/>
                </a:solidFill>
                <a:highlight>
                  <a:srgbClr val="000000"/>
                </a:highlight>
                <a:latin typeface="Playfair Display"/>
                <a:ea typeface="Playfair Display"/>
                <a:cs typeface="Playfair Display"/>
                <a:sym typeface="Playfair Display"/>
              </a:rPr>
              <a:t>Fleisch zu essen, gehört zur sozial kon­struierten Männlichkeit: Männer, die sich dem verweigern, werden als un­männlich </a:t>
            </a:r>
            <a:r>
              <a:rPr lang="de" sz="1900" dirty="0" smtClean="0">
                <a:solidFill>
                  <a:srgbClr val="EA9999"/>
                </a:solidFill>
                <a:highlight>
                  <a:srgbClr val="000000"/>
                </a:highlight>
                <a:latin typeface="Playfair Display"/>
                <a:ea typeface="Playfair Display"/>
                <a:cs typeface="Playfair Display"/>
                <a:sym typeface="Playfair Display"/>
              </a:rPr>
              <a:t>wahrgenommen.</a:t>
            </a:r>
            <a:endParaRPr sz="1900" dirty="0">
              <a:solidFill>
                <a:srgbClr val="EA9999"/>
              </a:solidFill>
              <a:highlight>
                <a:srgbClr val="000000"/>
              </a:highlight>
              <a:latin typeface="Playfair Display"/>
              <a:ea typeface="Playfair Display"/>
              <a:cs typeface="Playfair Display"/>
              <a:sym typeface="Playfair Display"/>
            </a:endParaRPr>
          </a:p>
          <a:p>
            <a:pPr marL="457200" lvl="0" indent="-349250" algn="l" rtl="0">
              <a:lnSpc>
                <a:spcPct val="115000"/>
              </a:lnSpc>
              <a:spcBef>
                <a:spcPts val="0"/>
              </a:spcBef>
              <a:spcAft>
                <a:spcPts val="0"/>
              </a:spcAft>
              <a:buClr>
                <a:srgbClr val="EA9999"/>
              </a:buClr>
              <a:buSzPts val="1900"/>
              <a:buFont typeface="Playfair Display"/>
              <a:buChar char="●"/>
            </a:pPr>
            <a:r>
              <a:rPr lang="de" sz="1900" dirty="0">
                <a:solidFill>
                  <a:srgbClr val="EA9999"/>
                </a:solidFill>
                <a:highlight>
                  <a:srgbClr val="000000"/>
                </a:highlight>
                <a:latin typeface="Playfair Display"/>
                <a:ea typeface="Playfair Display"/>
                <a:cs typeface="Playfair Display"/>
                <a:sym typeface="Playfair Display"/>
              </a:rPr>
              <a:t>Bedeutungen und Funktionen von Nahrungsmitteln (Fleisch) wird somit bei der Konstruktion einer Geschlechtsidentität </a:t>
            </a:r>
            <a:r>
              <a:rPr lang="de" sz="1900" dirty="0" smtClean="0">
                <a:solidFill>
                  <a:srgbClr val="EA9999"/>
                </a:solidFill>
                <a:highlight>
                  <a:srgbClr val="000000"/>
                </a:highlight>
                <a:latin typeface="Playfair Display"/>
                <a:ea typeface="Playfair Display"/>
                <a:cs typeface="Playfair Display"/>
                <a:sym typeface="Playfair Display"/>
              </a:rPr>
              <a:t>genutzt.</a:t>
            </a:r>
            <a:endParaRPr sz="1900" dirty="0">
              <a:solidFill>
                <a:srgbClr val="EA9999"/>
              </a:solidFill>
              <a:highlight>
                <a:srgbClr val="000000"/>
              </a:highlight>
              <a:latin typeface="Playfair Display"/>
              <a:ea typeface="Playfair Display"/>
              <a:cs typeface="Playfair Display"/>
              <a:sym typeface="Playfair Display"/>
            </a:endParaRPr>
          </a:p>
          <a:p>
            <a:pPr marL="457200" lvl="0" indent="-349250" algn="l" rtl="0">
              <a:lnSpc>
                <a:spcPct val="115000"/>
              </a:lnSpc>
              <a:spcBef>
                <a:spcPts val="0"/>
              </a:spcBef>
              <a:spcAft>
                <a:spcPts val="0"/>
              </a:spcAft>
              <a:buClr>
                <a:srgbClr val="EA9999"/>
              </a:buClr>
              <a:buSzPts val="1900"/>
              <a:buFont typeface="Playfair Display"/>
              <a:buChar char="●"/>
            </a:pPr>
            <a:r>
              <a:rPr lang="de" sz="1900" dirty="0">
                <a:solidFill>
                  <a:srgbClr val="EA9999"/>
                </a:solidFill>
                <a:highlight>
                  <a:srgbClr val="000000"/>
                </a:highlight>
                <a:latin typeface="Playfair Display"/>
                <a:ea typeface="Playfair Display"/>
                <a:cs typeface="Playfair Display"/>
                <a:sym typeface="Playfair Display"/>
              </a:rPr>
              <a:t>Diese Vorstellungen rühren vom Mythos der Einverleibung animalischer Lebenskraft her: Ein Stück Fleisch auf dem Teller bedeutet, aus dem Kampf mit der Natur als Sieger hervorgegangen zu sein.</a:t>
            </a:r>
            <a:endParaRPr sz="1900" dirty="0">
              <a:solidFill>
                <a:srgbClr val="EA9999"/>
              </a:solidFill>
              <a:highlight>
                <a:srgbClr val="000000"/>
              </a:highlight>
              <a:latin typeface="Playfair Display"/>
              <a:ea typeface="Playfair Display"/>
              <a:cs typeface="Playfair Display"/>
              <a:sym typeface="Playfair Display"/>
            </a:endParaRPr>
          </a:p>
          <a:p>
            <a:pPr marL="457200" lvl="0" indent="-349250" algn="l" rtl="0">
              <a:lnSpc>
                <a:spcPct val="115000"/>
              </a:lnSpc>
              <a:spcBef>
                <a:spcPts val="0"/>
              </a:spcBef>
              <a:spcAft>
                <a:spcPts val="0"/>
              </a:spcAft>
              <a:buClr>
                <a:srgbClr val="EA9999"/>
              </a:buClr>
              <a:buSzPts val="1900"/>
              <a:buFont typeface="Playfair Display"/>
              <a:buChar char="●"/>
            </a:pPr>
            <a:r>
              <a:rPr lang="de" sz="1900" dirty="0">
                <a:solidFill>
                  <a:srgbClr val="EA9999"/>
                </a:solidFill>
                <a:highlight>
                  <a:srgbClr val="000000"/>
                </a:highlight>
                <a:latin typeface="Playfair Display"/>
                <a:ea typeface="Playfair Display"/>
                <a:cs typeface="Playfair Display"/>
                <a:sym typeface="Playfair Display"/>
              </a:rPr>
              <a:t>Die Vorstellung, ein hoher Fleischkonsum sei charakteristisch für eine maskuline Lebenseinstellung, ist in Milieus mit unterschiedlichen kulturellen Traditionen verschieden stark ausgeprägt.</a:t>
            </a:r>
            <a:endParaRPr sz="1900" dirty="0">
              <a:solidFill>
                <a:srgbClr val="EA9999"/>
              </a:solidFill>
              <a:highlight>
                <a:srgbClr val="000000"/>
              </a:highlight>
              <a:latin typeface="Playfair Display"/>
              <a:ea typeface="Playfair Display"/>
              <a:cs typeface="Playfair Display"/>
              <a:sym typeface="Playfair Display"/>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81"/>
        <p:cNvGrpSpPr/>
        <p:nvPr/>
      </p:nvGrpSpPr>
      <p:grpSpPr>
        <a:xfrm>
          <a:off x="0" y="0"/>
          <a:ext cx="0" cy="0"/>
          <a:chOff x="0" y="0"/>
          <a:chExt cx="0" cy="0"/>
        </a:xfrm>
      </p:grpSpPr>
      <p:sp>
        <p:nvSpPr>
          <p:cNvPr id="82" name="Google Shape;82;p17"/>
          <p:cNvSpPr txBox="1">
            <a:spLocks noGrp="1"/>
          </p:cNvSpPr>
          <p:nvPr>
            <p:ph type="ctrTitle"/>
          </p:nvPr>
        </p:nvSpPr>
        <p:spPr>
          <a:xfrm>
            <a:off x="-77925" y="0"/>
            <a:ext cx="9429900" cy="974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de" sz="2800" dirty="0">
                <a:highlight>
                  <a:srgbClr val="EA9999"/>
                </a:highlight>
                <a:latin typeface="Oswald"/>
                <a:ea typeface="Oswald"/>
                <a:cs typeface="Oswald"/>
                <a:sym typeface="Oswald"/>
              </a:rPr>
              <a:t>Die Entwicklung der Bedeutung von Fleisch </a:t>
            </a:r>
            <a:r>
              <a:rPr lang="de" sz="2800">
                <a:highlight>
                  <a:srgbClr val="EA9999"/>
                </a:highlight>
                <a:latin typeface="Oswald"/>
                <a:ea typeface="Oswald"/>
                <a:cs typeface="Oswald"/>
                <a:sym typeface="Oswald"/>
              </a:rPr>
              <a:t>und </a:t>
            </a:r>
            <a:r>
              <a:rPr lang="de" sz="2800" smtClean="0">
                <a:highlight>
                  <a:srgbClr val="EA9999"/>
                </a:highlight>
                <a:latin typeface="Oswald"/>
                <a:ea typeface="Oswald"/>
                <a:cs typeface="Oswald"/>
                <a:sym typeface="Oswald"/>
              </a:rPr>
              <a:t>Männlichkeit</a:t>
            </a:r>
            <a:r>
              <a:rPr lang="de" sz="2800" smtClean="0">
                <a:solidFill>
                  <a:srgbClr val="EA9999"/>
                </a:solidFill>
                <a:highlight>
                  <a:schemeClr val="dk1"/>
                </a:highlight>
                <a:latin typeface="Playfair Display"/>
                <a:ea typeface="Playfair Display"/>
                <a:cs typeface="Playfair Display"/>
                <a:sym typeface="Playfair Display"/>
              </a:rPr>
              <a:t> </a:t>
            </a:r>
            <a:endParaRPr sz="2800" dirty="0">
              <a:solidFill>
                <a:srgbClr val="EA9999"/>
              </a:solidFill>
              <a:highlight>
                <a:schemeClr val="dk1"/>
              </a:highlight>
              <a:latin typeface="Playfair Display"/>
              <a:ea typeface="Playfair Display"/>
              <a:cs typeface="Playfair Display"/>
              <a:sym typeface="Playfair Display"/>
            </a:endParaRPr>
          </a:p>
          <a:p>
            <a:pPr marL="0" lvl="0" indent="0" algn="ctr" rtl="0">
              <a:spcBef>
                <a:spcPts val="0"/>
              </a:spcBef>
              <a:spcAft>
                <a:spcPts val="0"/>
              </a:spcAft>
              <a:buNone/>
            </a:pPr>
            <a:r>
              <a:rPr lang="de" sz="1900" dirty="0">
                <a:solidFill>
                  <a:srgbClr val="000000"/>
                </a:solidFill>
                <a:highlight>
                  <a:srgbClr val="EA9999"/>
                </a:highlight>
                <a:latin typeface="Oswald"/>
                <a:ea typeface="Oswald"/>
                <a:cs typeface="Oswald"/>
                <a:sym typeface="Oswald"/>
              </a:rPr>
              <a:t>Fleisch als Symbol </a:t>
            </a:r>
            <a:endParaRPr sz="1900" dirty="0">
              <a:solidFill>
                <a:srgbClr val="000000"/>
              </a:solidFill>
              <a:highlight>
                <a:srgbClr val="EA9999"/>
              </a:highlight>
              <a:latin typeface="Oswald"/>
              <a:ea typeface="Oswald"/>
              <a:cs typeface="Oswald"/>
              <a:sym typeface="Oswald"/>
            </a:endParaRPr>
          </a:p>
        </p:txBody>
      </p:sp>
      <p:sp>
        <p:nvSpPr>
          <p:cNvPr id="83" name="Google Shape;83;p17"/>
          <p:cNvSpPr txBox="1">
            <a:spLocks noGrp="1"/>
          </p:cNvSpPr>
          <p:nvPr>
            <p:ph type="subTitle" idx="1"/>
          </p:nvPr>
        </p:nvSpPr>
        <p:spPr>
          <a:xfrm>
            <a:off x="13125" y="1697750"/>
            <a:ext cx="9144000" cy="3217500"/>
          </a:xfrm>
          <a:prstGeom prst="rect">
            <a:avLst/>
          </a:prstGeom>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EA9999"/>
              </a:buClr>
              <a:buSzPts val="2000"/>
              <a:buFont typeface="Playfair Display"/>
              <a:buChar char="●"/>
            </a:pPr>
            <a:r>
              <a:rPr lang="de" sz="2000" dirty="0">
                <a:solidFill>
                  <a:srgbClr val="EA9999"/>
                </a:solidFill>
                <a:highlight>
                  <a:srgbClr val="000000"/>
                </a:highlight>
                <a:latin typeface="Playfair Display"/>
                <a:ea typeface="Playfair Display"/>
                <a:cs typeface="Playfair Display"/>
                <a:sym typeface="Playfair Display"/>
              </a:rPr>
              <a:t>Fleisch und Männlichkeit ist ein </a:t>
            </a:r>
            <a:r>
              <a:rPr lang="de" sz="2000" dirty="0" smtClean="0">
                <a:solidFill>
                  <a:srgbClr val="EA9999"/>
                </a:solidFill>
                <a:highlight>
                  <a:srgbClr val="000000"/>
                </a:highlight>
                <a:latin typeface="Playfair Display"/>
                <a:ea typeface="Playfair Display"/>
                <a:cs typeface="Playfair Display"/>
                <a:sym typeface="Playfair Display"/>
              </a:rPr>
              <a:t>breitgeflochtenes Thema. </a:t>
            </a:r>
            <a:endParaRPr sz="2000" dirty="0">
              <a:solidFill>
                <a:srgbClr val="EA9999"/>
              </a:solidFill>
              <a:highlight>
                <a:srgbClr val="000000"/>
              </a:highlight>
              <a:latin typeface="Playfair Display"/>
              <a:ea typeface="Playfair Display"/>
              <a:cs typeface="Playfair Display"/>
              <a:sym typeface="Playfair Display"/>
            </a:endParaRPr>
          </a:p>
          <a:p>
            <a:pPr marL="457200" lvl="0" indent="-355600" algn="l" rtl="0">
              <a:lnSpc>
                <a:spcPct val="115000"/>
              </a:lnSpc>
              <a:spcBef>
                <a:spcPts val="0"/>
              </a:spcBef>
              <a:spcAft>
                <a:spcPts val="0"/>
              </a:spcAft>
              <a:buClr>
                <a:srgbClr val="EA9999"/>
              </a:buClr>
              <a:buSzPts val="2000"/>
              <a:buFont typeface="Playfair Display"/>
              <a:buChar char="●"/>
            </a:pPr>
            <a:r>
              <a:rPr lang="de" sz="2000" dirty="0">
                <a:solidFill>
                  <a:srgbClr val="EA9999"/>
                </a:solidFill>
                <a:highlight>
                  <a:srgbClr val="000000"/>
                </a:highlight>
                <a:latin typeface="Playfair Display"/>
                <a:ea typeface="Playfair Display"/>
                <a:cs typeface="Playfair Display"/>
                <a:sym typeface="Playfair Display"/>
              </a:rPr>
              <a:t>Fleisch ist </a:t>
            </a:r>
            <a:r>
              <a:rPr lang="de" sz="2000" dirty="0" smtClean="0">
                <a:solidFill>
                  <a:srgbClr val="EA9999"/>
                </a:solidFill>
                <a:highlight>
                  <a:srgbClr val="000000"/>
                </a:highlight>
                <a:latin typeface="Playfair Display"/>
                <a:ea typeface="Playfair Display"/>
                <a:cs typeface="Playfair Display"/>
                <a:sym typeface="Playfair Display"/>
              </a:rPr>
              <a:t>ein </a:t>
            </a:r>
            <a:r>
              <a:rPr lang="de" sz="2000" dirty="0">
                <a:solidFill>
                  <a:srgbClr val="EA9999"/>
                </a:solidFill>
                <a:highlight>
                  <a:srgbClr val="000000"/>
                </a:highlight>
                <a:latin typeface="Playfair Display"/>
                <a:ea typeface="Playfair Display"/>
                <a:cs typeface="Playfair Display"/>
                <a:sym typeface="Playfair Display"/>
              </a:rPr>
              <a:t>Symbol für Stärke</a:t>
            </a:r>
            <a:r>
              <a:rPr lang="de" sz="2000" dirty="0" smtClean="0">
                <a:solidFill>
                  <a:srgbClr val="EA9999"/>
                </a:solidFill>
                <a:highlight>
                  <a:srgbClr val="000000"/>
                </a:highlight>
                <a:latin typeface="Playfair Display"/>
                <a:ea typeface="Playfair Display"/>
                <a:cs typeface="Playfair Display"/>
                <a:sym typeface="Playfair Display"/>
              </a:rPr>
              <a:t>, Ehre, Macht</a:t>
            </a:r>
            <a:r>
              <a:rPr lang="de" sz="2000" dirty="0">
                <a:solidFill>
                  <a:srgbClr val="EA9999"/>
                </a:solidFill>
                <a:highlight>
                  <a:srgbClr val="000000"/>
                </a:highlight>
                <a:latin typeface="Playfair Display"/>
                <a:ea typeface="Playfair Display"/>
                <a:cs typeface="Playfair Display"/>
                <a:sym typeface="Playfair Display"/>
              </a:rPr>
              <a:t>, Muskelkraft und wird mit dem männlichen Geschlecht </a:t>
            </a:r>
            <a:r>
              <a:rPr lang="de" sz="2000" dirty="0" smtClean="0">
                <a:solidFill>
                  <a:srgbClr val="EA9999"/>
                </a:solidFill>
                <a:highlight>
                  <a:srgbClr val="000000"/>
                </a:highlight>
                <a:latin typeface="Playfair Display"/>
                <a:ea typeface="Playfair Display"/>
                <a:cs typeface="Playfair Display"/>
                <a:sym typeface="Playfair Display"/>
              </a:rPr>
              <a:t>verbunden.</a:t>
            </a:r>
            <a:endParaRPr sz="2000" dirty="0">
              <a:solidFill>
                <a:srgbClr val="EA9999"/>
              </a:solidFill>
              <a:highlight>
                <a:srgbClr val="000000"/>
              </a:highlight>
              <a:latin typeface="Playfair Display"/>
              <a:ea typeface="Playfair Display"/>
              <a:cs typeface="Playfair Display"/>
              <a:sym typeface="Playfair Display"/>
            </a:endParaRPr>
          </a:p>
          <a:p>
            <a:pPr marL="457200" lvl="0" indent="-355600" algn="l" rtl="0">
              <a:lnSpc>
                <a:spcPct val="115000"/>
              </a:lnSpc>
              <a:spcBef>
                <a:spcPts val="0"/>
              </a:spcBef>
              <a:spcAft>
                <a:spcPts val="0"/>
              </a:spcAft>
              <a:buClr>
                <a:srgbClr val="EA9999"/>
              </a:buClr>
              <a:buSzPts val="2000"/>
              <a:buFont typeface="Playfair Display"/>
              <a:buChar char="●"/>
            </a:pPr>
            <a:r>
              <a:rPr lang="de" sz="2000" dirty="0">
                <a:solidFill>
                  <a:srgbClr val="EA9999"/>
                </a:solidFill>
                <a:highlight>
                  <a:srgbClr val="000000"/>
                </a:highlight>
                <a:latin typeface="Playfair Display"/>
                <a:ea typeface="Playfair Display"/>
                <a:cs typeface="Playfair Display"/>
                <a:sym typeface="Playfair Display"/>
              </a:rPr>
              <a:t>Diese Art von Symbolik </a:t>
            </a:r>
            <a:r>
              <a:rPr lang="de" sz="2000" dirty="0" smtClean="0">
                <a:solidFill>
                  <a:srgbClr val="EA9999"/>
                </a:solidFill>
                <a:highlight>
                  <a:srgbClr val="000000"/>
                </a:highlight>
                <a:latin typeface="Playfair Display"/>
                <a:ea typeface="Playfair Display"/>
                <a:cs typeface="Playfair Display"/>
                <a:sym typeface="Playfair Display"/>
              </a:rPr>
              <a:t>ist </a:t>
            </a:r>
            <a:r>
              <a:rPr lang="de" sz="2000" dirty="0">
                <a:solidFill>
                  <a:srgbClr val="EA9999"/>
                </a:solidFill>
                <a:highlight>
                  <a:srgbClr val="000000"/>
                </a:highlight>
                <a:latin typeface="Playfair Display"/>
                <a:ea typeface="Playfair Display"/>
                <a:cs typeface="Playfair Display"/>
                <a:sym typeface="Playfair Display"/>
              </a:rPr>
              <a:t>in verschieden Bereichen </a:t>
            </a:r>
            <a:r>
              <a:rPr lang="de" sz="2000" dirty="0" smtClean="0">
                <a:solidFill>
                  <a:srgbClr val="EA9999"/>
                </a:solidFill>
                <a:highlight>
                  <a:srgbClr val="000000"/>
                </a:highlight>
                <a:latin typeface="Playfair Display"/>
                <a:ea typeface="Playfair Display"/>
                <a:cs typeface="Playfair Display"/>
                <a:sym typeface="Playfair Display"/>
              </a:rPr>
              <a:t>in </a:t>
            </a:r>
            <a:r>
              <a:rPr lang="de" sz="2000" dirty="0">
                <a:solidFill>
                  <a:srgbClr val="EA9999"/>
                </a:solidFill>
                <a:highlight>
                  <a:srgbClr val="000000"/>
                </a:highlight>
                <a:latin typeface="Playfair Display"/>
                <a:ea typeface="Playfair Display"/>
                <a:cs typeface="Playfair Display"/>
                <a:sym typeface="Playfair Display"/>
              </a:rPr>
              <a:t>der modernen Gesellschaft</a:t>
            </a:r>
            <a:r>
              <a:rPr lang="de" sz="2000" dirty="0" smtClean="0">
                <a:solidFill>
                  <a:srgbClr val="EA9999"/>
                </a:solidFill>
                <a:highlight>
                  <a:srgbClr val="000000"/>
                </a:highlight>
                <a:latin typeface="Playfair Display"/>
                <a:ea typeface="Playfair Display"/>
                <a:cs typeface="Playfair Display"/>
                <a:sym typeface="Playfair Display"/>
              </a:rPr>
              <a:t>, in </a:t>
            </a:r>
            <a:r>
              <a:rPr lang="de" sz="2000" dirty="0">
                <a:solidFill>
                  <a:srgbClr val="EA9999"/>
                </a:solidFill>
                <a:highlight>
                  <a:srgbClr val="000000"/>
                </a:highlight>
                <a:latin typeface="Playfair Display"/>
                <a:ea typeface="Playfair Display"/>
                <a:cs typeface="Playfair Display"/>
                <a:sym typeface="Playfair Display"/>
              </a:rPr>
              <a:t>der </a:t>
            </a:r>
            <a:r>
              <a:rPr lang="de" sz="2000" dirty="0" smtClean="0">
                <a:solidFill>
                  <a:srgbClr val="EA9999"/>
                </a:solidFill>
                <a:highlight>
                  <a:srgbClr val="000000"/>
                </a:highlight>
                <a:latin typeface="Playfair Display"/>
                <a:ea typeface="Playfair Display"/>
                <a:cs typeface="Playfair Display"/>
                <a:sym typeface="Playfair Display"/>
              </a:rPr>
              <a:t>medialen </a:t>
            </a:r>
            <a:r>
              <a:rPr lang="de" sz="2000" dirty="0">
                <a:solidFill>
                  <a:srgbClr val="EA9999"/>
                </a:solidFill>
                <a:highlight>
                  <a:srgbClr val="000000"/>
                </a:highlight>
                <a:latin typeface="Playfair Display"/>
                <a:ea typeface="Playfair Display"/>
                <a:cs typeface="Playfair Display"/>
                <a:sym typeface="Playfair Display"/>
              </a:rPr>
              <a:t>Aufbereitung, Literatur und Geschichte </a:t>
            </a:r>
            <a:r>
              <a:rPr lang="de" sz="2000" dirty="0" smtClean="0">
                <a:solidFill>
                  <a:srgbClr val="EA9999"/>
                </a:solidFill>
                <a:highlight>
                  <a:srgbClr val="000000"/>
                </a:highlight>
                <a:latin typeface="Playfair Display"/>
                <a:ea typeface="Playfair Display"/>
                <a:cs typeface="Playfair Display"/>
                <a:sym typeface="Playfair Display"/>
              </a:rPr>
              <a:t>wiederfindbar.</a:t>
            </a:r>
            <a:endParaRPr sz="2000" dirty="0">
              <a:solidFill>
                <a:srgbClr val="EA9999"/>
              </a:solidFill>
              <a:highlight>
                <a:srgbClr val="000000"/>
              </a:highlight>
              <a:latin typeface="Playfair Display"/>
              <a:ea typeface="Playfair Display"/>
              <a:cs typeface="Playfair Display"/>
              <a:sym typeface="Playfair Display"/>
            </a:endParaRPr>
          </a:p>
          <a:p>
            <a:pPr marL="457200" lvl="0" indent="-355600" algn="l" rtl="0">
              <a:lnSpc>
                <a:spcPct val="115000"/>
              </a:lnSpc>
              <a:spcBef>
                <a:spcPts val="0"/>
              </a:spcBef>
              <a:spcAft>
                <a:spcPts val="0"/>
              </a:spcAft>
              <a:buClr>
                <a:srgbClr val="EA9999"/>
              </a:buClr>
              <a:buSzPts val="2000"/>
              <a:buFont typeface="Playfair Display"/>
              <a:buChar char="●"/>
            </a:pPr>
            <a:r>
              <a:rPr lang="de" sz="2000" dirty="0">
                <a:solidFill>
                  <a:srgbClr val="EA9999"/>
                </a:solidFill>
                <a:highlight>
                  <a:srgbClr val="000000"/>
                </a:highlight>
                <a:latin typeface="Playfair Display"/>
                <a:ea typeface="Playfair Display"/>
                <a:cs typeface="Playfair Display"/>
                <a:sym typeface="Playfair Display"/>
              </a:rPr>
              <a:t>Zudem werden auch viele Debatten bezüglich Fleischalternativen und der damit in Verbindung gebrachte “Männlichkeit” (</a:t>
            </a:r>
            <a:r>
              <a:rPr lang="de" sz="2000" dirty="0" smtClean="0">
                <a:solidFill>
                  <a:srgbClr val="EA9999"/>
                </a:solidFill>
                <a:highlight>
                  <a:srgbClr val="000000"/>
                </a:highlight>
                <a:latin typeface="Playfair Display"/>
                <a:ea typeface="Playfair Display"/>
                <a:cs typeface="Playfair Display"/>
                <a:sym typeface="Playfair Display"/>
              </a:rPr>
              <a:t>Veggie-Boom) geführt.</a:t>
            </a:r>
            <a:endParaRPr sz="2000" dirty="0">
              <a:solidFill>
                <a:srgbClr val="EA9999"/>
              </a:solidFill>
              <a:highlight>
                <a:srgbClr val="000000"/>
              </a:highlight>
              <a:latin typeface="Playfair Display"/>
              <a:ea typeface="Playfair Display"/>
              <a:cs typeface="Playfair Display"/>
              <a:sym typeface="Playfair Display"/>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88"/>
        <p:cNvGrpSpPr/>
        <p:nvPr/>
      </p:nvGrpSpPr>
      <p:grpSpPr>
        <a:xfrm>
          <a:off x="0" y="0"/>
          <a:ext cx="0" cy="0"/>
          <a:chOff x="0" y="0"/>
          <a:chExt cx="0" cy="0"/>
        </a:xfrm>
      </p:grpSpPr>
      <p:sp>
        <p:nvSpPr>
          <p:cNvPr id="89" name="Google Shape;89;p18"/>
          <p:cNvSpPr txBox="1">
            <a:spLocks noGrp="1"/>
          </p:cNvSpPr>
          <p:nvPr>
            <p:ph type="ctrTitle"/>
          </p:nvPr>
        </p:nvSpPr>
        <p:spPr>
          <a:xfrm>
            <a:off x="0" y="0"/>
            <a:ext cx="8520600" cy="747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de" sz="2800">
                <a:solidFill>
                  <a:srgbClr val="000000"/>
                </a:solidFill>
                <a:highlight>
                  <a:srgbClr val="EA9999"/>
                </a:highlight>
                <a:latin typeface="Oswald"/>
                <a:ea typeface="Oswald"/>
                <a:cs typeface="Oswald"/>
                <a:sym typeface="Oswald"/>
              </a:rPr>
              <a:t>Männlichkeit und Fleisch in der modernen Gesellschaft</a:t>
            </a:r>
            <a:endParaRPr sz="5400">
              <a:solidFill>
                <a:srgbClr val="000000"/>
              </a:solidFill>
              <a:highlight>
                <a:srgbClr val="EA9999"/>
              </a:highlight>
              <a:latin typeface="Oswald"/>
              <a:ea typeface="Oswald"/>
              <a:cs typeface="Oswald"/>
              <a:sym typeface="Oswald"/>
            </a:endParaRPr>
          </a:p>
        </p:txBody>
      </p:sp>
      <p:sp>
        <p:nvSpPr>
          <p:cNvPr id="90" name="Google Shape;90;p18"/>
          <p:cNvSpPr txBox="1">
            <a:spLocks noGrp="1"/>
          </p:cNvSpPr>
          <p:nvPr>
            <p:ph type="subTitle" idx="1"/>
          </p:nvPr>
        </p:nvSpPr>
        <p:spPr>
          <a:xfrm>
            <a:off x="184800" y="633200"/>
            <a:ext cx="8520600" cy="4876500"/>
          </a:xfrm>
          <a:prstGeom prst="rect">
            <a:avLst/>
          </a:prstGeom>
        </p:spPr>
        <p:txBody>
          <a:bodyPr spcFirstLastPara="1" wrap="square" lIns="91425" tIns="91425" rIns="91425" bIns="91425" anchor="t" anchorCtr="0">
            <a:noAutofit/>
          </a:bodyPr>
          <a:lstStyle/>
          <a:p>
            <a:pPr marL="0" lvl="0" indent="0" algn="just" rtl="0">
              <a:lnSpc>
                <a:spcPct val="115000"/>
              </a:lnSpc>
              <a:spcBef>
                <a:spcPts val="1200"/>
              </a:spcBef>
              <a:spcAft>
                <a:spcPts val="0"/>
              </a:spcAft>
              <a:buNone/>
            </a:pPr>
            <a:r>
              <a:rPr lang="de" sz="1700" dirty="0">
                <a:solidFill>
                  <a:srgbClr val="EA9999"/>
                </a:solidFill>
                <a:latin typeface="Playfair Display"/>
                <a:ea typeface="Playfair Display"/>
                <a:cs typeface="Playfair Display"/>
                <a:sym typeface="Playfair Display"/>
              </a:rPr>
              <a:t>Konstrukt der Zweigeschlechtlichkeit wird im alltagskulturellen Diskurs mehr und mehr aufgebrochen – Folge:</a:t>
            </a:r>
            <a:endParaRPr sz="1700" dirty="0">
              <a:solidFill>
                <a:srgbClr val="EA9999"/>
              </a:solidFill>
              <a:latin typeface="Playfair Display"/>
              <a:ea typeface="Playfair Display"/>
              <a:cs typeface="Playfair Display"/>
              <a:sym typeface="Playfair Display"/>
            </a:endParaRPr>
          </a:p>
          <a:p>
            <a:pPr marL="914400" lvl="0" indent="-228600" algn="just" rtl="0">
              <a:lnSpc>
                <a:spcPct val="115000"/>
              </a:lnSpc>
              <a:spcBef>
                <a:spcPts val="1200"/>
              </a:spcBef>
              <a:spcAft>
                <a:spcPts val="0"/>
              </a:spcAft>
              <a:buClr>
                <a:schemeClr val="dk1"/>
              </a:buClr>
              <a:buSzPts val="1100"/>
              <a:buFont typeface="Arial"/>
              <a:buNone/>
            </a:pPr>
            <a:r>
              <a:rPr lang="de" sz="1700" b="1" dirty="0">
                <a:solidFill>
                  <a:srgbClr val="EA9999"/>
                </a:solidFill>
                <a:latin typeface="Playfair Display"/>
                <a:ea typeface="Playfair Display"/>
                <a:cs typeface="Playfair Display"/>
                <a:sym typeface="Playfair Display"/>
              </a:rPr>
              <a:t>Reanimierung konservativer Männlichkeitsvorstellungen und </a:t>
            </a:r>
            <a:r>
              <a:rPr lang="de" sz="1700" b="1" dirty="0" smtClean="0">
                <a:solidFill>
                  <a:srgbClr val="EA9999"/>
                </a:solidFill>
                <a:latin typeface="Playfair Display"/>
                <a:ea typeface="Playfair Display"/>
                <a:cs typeface="Playfair Display"/>
                <a:sym typeface="Playfair Display"/>
              </a:rPr>
              <a:t>damit verbundener </a:t>
            </a:r>
            <a:r>
              <a:rPr lang="de" sz="1700" b="1" dirty="0">
                <a:solidFill>
                  <a:srgbClr val="EA9999"/>
                </a:solidFill>
                <a:latin typeface="Playfair Display"/>
                <a:ea typeface="Playfair Display"/>
                <a:cs typeface="Playfair Display"/>
                <a:sym typeface="Playfair Display"/>
              </a:rPr>
              <a:t>Mythen</a:t>
            </a:r>
            <a:endParaRPr sz="1700" dirty="0">
              <a:solidFill>
                <a:srgbClr val="EA9999"/>
              </a:solidFill>
              <a:latin typeface="Playfair Display"/>
              <a:ea typeface="Playfair Display"/>
              <a:cs typeface="Playfair Display"/>
              <a:sym typeface="Playfair Display"/>
            </a:endParaRPr>
          </a:p>
          <a:p>
            <a:pPr marL="457200" lvl="0" indent="-336550" algn="just" rtl="0">
              <a:lnSpc>
                <a:spcPct val="115000"/>
              </a:lnSpc>
              <a:spcBef>
                <a:spcPts val="1200"/>
              </a:spcBef>
              <a:spcAft>
                <a:spcPts val="0"/>
              </a:spcAft>
              <a:buClr>
                <a:srgbClr val="EA9999"/>
              </a:buClr>
              <a:buSzPts val="1700"/>
              <a:buFont typeface="Playfair Display"/>
              <a:buChar char="●"/>
            </a:pPr>
            <a:r>
              <a:rPr lang="de" sz="1700" dirty="0">
                <a:solidFill>
                  <a:srgbClr val="EA9999"/>
                </a:solidFill>
                <a:latin typeface="Playfair Display"/>
                <a:ea typeface="Playfair Display"/>
                <a:cs typeface="Playfair Display"/>
                <a:sym typeface="Playfair Display"/>
              </a:rPr>
              <a:t>Fleisch als Projektionsfläche spezifischer Männlichkeitsvorstellungen</a:t>
            </a:r>
            <a:endParaRPr sz="1700" dirty="0">
              <a:solidFill>
                <a:srgbClr val="EA9999"/>
              </a:solidFill>
              <a:latin typeface="Playfair Display"/>
              <a:ea typeface="Playfair Display"/>
              <a:cs typeface="Playfair Display"/>
              <a:sym typeface="Playfair Display"/>
            </a:endParaRPr>
          </a:p>
          <a:p>
            <a:pPr marL="457200" lvl="0" indent="-336550" algn="just" rtl="0">
              <a:lnSpc>
                <a:spcPct val="115000"/>
              </a:lnSpc>
              <a:spcBef>
                <a:spcPts val="0"/>
              </a:spcBef>
              <a:spcAft>
                <a:spcPts val="0"/>
              </a:spcAft>
              <a:buClr>
                <a:srgbClr val="EA9999"/>
              </a:buClr>
              <a:buSzPts val="1700"/>
              <a:buFont typeface="Playfair Display"/>
              <a:buChar char="●"/>
            </a:pPr>
            <a:r>
              <a:rPr lang="de" sz="1700" dirty="0">
                <a:solidFill>
                  <a:srgbClr val="EA9999"/>
                </a:solidFill>
                <a:latin typeface="Playfair Display"/>
                <a:ea typeface="Playfair Display"/>
                <a:cs typeface="Playfair Display"/>
                <a:sym typeface="Playfair Display"/>
              </a:rPr>
              <a:t>Carol J. Adams sieht </a:t>
            </a:r>
            <a:r>
              <a:rPr lang="de" sz="1700" dirty="0" smtClean="0">
                <a:solidFill>
                  <a:srgbClr val="EA9999"/>
                </a:solidFill>
                <a:latin typeface="Playfair Display"/>
                <a:ea typeface="Playfair Display"/>
                <a:cs typeface="Playfair Display"/>
                <a:sym typeface="Playfair Display"/>
              </a:rPr>
              <a:t>in der </a:t>
            </a:r>
            <a:r>
              <a:rPr lang="de" sz="1700" dirty="0">
                <a:solidFill>
                  <a:srgbClr val="EA9999"/>
                </a:solidFill>
                <a:latin typeface="Playfair Display"/>
                <a:ea typeface="Playfair Display"/>
                <a:cs typeface="Playfair Display"/>
                <a:sym typeface="Playfair Display"/>
              </a:rPr>
              <a:t>Objektivierung von Tieren eine Analogie zur patriarchalen </a:t>
            </a:r>
            <a:r>
              <a:rPr lang="de" sz="1700" dirty="0" smtClean="0">
                <a:solidFill>
                  <a:srgbClr val="EA9999"/>
                </a:solidFill>
                <a:latin typeface="Playfair Display"/>
                <a:ea typeface="Playfair Display"/>
                <a:cs typeface="Playfair Display"/>
                <a:sym typeface="Playfair Display"/>
              </a:rPr>
              <a:t>Gesellschaftsform</a:t>
            </a:r>
            <a:endParaRPr sz="1700" dirty="0">
              <a:solidFill>
                <a:srgbClr val="EA9999"/>
              </a:solidFill>
              <a:latin typeface="Playfair Display"/>
              <a:ea typeface="Playfair Display"/>
              <a:cs typeface="Playfair Display"/>
              <a:sym typeface="Playfair Display"/>
            </a:endParaRPr>
          </a:p>
          <a:p>
            <a:pPr marL="457200" lvl="0" indent="-336550" algn="just" rtl="0">
              <a:lnSpc>
                <a:spcPct val="115000"/>
              </a:lnSpc>
              <a:spcBef>
                <a:spcPts val="0"/>
              </a:spcBef>
              <a:spcAft>
                <a:spcPts val="0"/>
              </a:spcAft>
              <a:buClr>
                <a:srgbClr val="EA9999"/>
              </a:buClr>
              <a:buSzPts val="1700"/>
              <a:buFont typeface="Playfair Display"/>
              <a:buChar char="●"/>
            </a:pPr>
            <a:r>
              <a:rPr lang="de" sz="1700" dirty="0">
                <a:solidFill>
                  <a:srgbClr val="EA9999"/>
                </a:solidFill>
                <a:latin typeface="Playfair Display"/>
                <a:ea typeface="Playfair Display"/>
                <a:cs typeface="Playfair Display"/>
                <a:sym typeface="Playfair Display"/>
              </a:rPr>
              <a:t>Pierre Bourdieu betrachtet Ernährung als potenziellen Identitätsstifter (</a:t>
            </a:r>
            <a:r>
              <a:rPr lang="de" sz="1700" dirty="0" smtClean="0">
                <a:solidFill>
                  <a:srgbClr val="EA9999"/>
                </a:solidFill>
                <a:latin typeface="Playfair Display"/>
                <a:ea typeface="Playfair Display"/>
                <a:cs typeface="Playfair Display"/>
                <a:sym typeface="Playfair Display"/>
              </a:rPr>
              <a:t>Fleischreduktion </a:t>
            </a:r>
            <a:r>
              <a:rPr lang="de" sz="1700" dirty="0">
                <a:solidFill>
                  <a:srgbClr val="EA9999"/>
                </a:solidFill>
                <a:latin typeface="Playfair Display"/>
                <a:ea typeface="Playfair Display"/>
                <a:cs typeface="Playfair Display"/>
                <a:sym typeface="Playfair Display"/>
              </a:rPr>
              <a:t>auf Speiseplänen </a:t>
            </a:r>
            <a:r>
              <a:rPr lang="de" sz="1700" dirty="0" smtClean="0">
                <a:solidFill>
                  <a:srgbClr val="EA9999"/>
                </a:solidFill>
                <a:latin typeface="Playfair Display"/>
                <a:ea typeface="Playfair Display"/>
                <a:cs typeface="Playfair Display"/>
                <a:sym typeface="Playfair Display"/>
              </a:rPr>
              <a:t>wirkt </a:t>
            </a:r>
            <a:r>
              <a:rPr lang="de" sz="1700" dirty="0">
                <a:solidFill>
                  <a:srgbClr val="EA9999"/>
                </a:solidFill>
                <a:latin typeface="Playfair Display"/>
                <a:ea typeface="Playfair Display"/>
                <a:cs typeface="Playfair Display"/>
                <a:sym typeface="Playfair Display"/>
              </a:rPr>
              <a:t>trotz allseits bekannter Folgen der Produktionsweise und des Konsums als Provokation</a:t>
            </a:r>
            <a:r>
              <a:rPr lang="de" sz="1700" dirty="0" smtClean="0">
                <a:solidFill>
                  <a:srgbClr val="EA9999"/>
                </a:solidFill>
                <a:latin typeface="Playfair Display"/>
                <a:ea typeface="Playfair Display"/>
                <a:cs typeface="Playfair Display"/>
                <a:sym typeface="Playfair Display"/>
              </a:rPr>
              <a:t>).</a:t>
            </a:r>
            <a:endParaRPr sz="1700" dirty="0">
              <a:solidFill>
                <a:srgbClr val="EA9999"/>
              </a:solidFill>
              <a:latin typeface="Playfair Display"/>
              <a:ea typeface="Playfair Display"/>
              <a:cs typeface="Playfair Display"/>
              <a:sym typeface="Playfair Display"/>
            </a:endParaRPr>
          </a:p>
          <a:p>
            <a:pPr marL="457200" lvl="0" indent="-336550" algn="just" rtl="0">
              <a:lnSpc>
                <a:spcPct val="115000"/>
              </a:lnSpc>
              <a:spcBef>
                <a:spcPts val="0"/>
              </a:spcBef>
              <a:spcAft>
                <a:spcPts val="0"/>
              </a:spcAft>
              <a:buClr>
                <a:srgbClr val="EA9999"/>
              </a:buClr>
              <a:buSzPts val="1700"/>
              <a:buFont typeface="Playfair Display"/>
              <a:buChar char="●"/>
            </a:pPr>
            <a:r>
              <a:rPr lang="de" sz="1700" dirty="0" smtClean="0">
                <a:solidFill>
                  <a:srgbClr val="EA9999"/>
                </a:solidFill>
                <a:latin typeface="Playfair Display"/>
                <a:ea typeface="Playfair Display"/>
                <a:cs typeface="Playfair Display"/>
                <a:sym typeface="Playfair Display"/>
              </a:rPr>
              <a:t>Julia </a:t>
            </a:r>
            <a:r>
              <a:rPr lang="de" sz="1700" dirty="0">
                <a:solidFill>
                  <a:srgbClr val="EA9999"/>
                </a:solidFill>
                <a:latin typeface="Playfair Display"/>
                <a:ea typeface="Playfair Display"/>
                <a:cs typeface="Playfair Display"/>
                <a:sym typeface="Playfair Display"/>
              </a:rPr>
              <a:t>Bodenburg betrachtet Männer-Magazine und Vermarktung der Ware Fleisch auch stets als Instrument der Reproduktion von patriarchalen Männlichkeitsvorstellungen und </a:t>
            </a:r>
            <a:r>
              <a:rPr lang="de" sz="1700" dirty="0" smtClean="0">
                <a:solidFill>
                  <a:srgbClr val="EA9999"/>
                </a:solidFill>
                <a:latin typeface="Playfair Display"/>
                <a:ea typeface="Playfair Display"/>
                <a:cs typeface="Playfair Display"/>
                <a:sym typeface="Playfair Display"/>
              </a:rPr>
              <a:t>Identitäten.</a:t>
            </a:r>
            <a:endParaRPr sz="1700" dirty="0">
              <a:solidFill>
                <a:srgbClr val="EA9999"/>
              </a:solidFill>
              <a:latin typeface="Playfair Display"/>
              <a:ea typeface="Playfair Display"/>
              <a:cs typeface="Playfair Display"/>
              <a:sym typeface="Playfair Display"/>
            </a:endParaRPr>
          </a:p>
          <a:p>
            <a:pPr marL="0" lvl="0" indent="0" algn="just" rtl="0">
              <a:lnSpc>
                <a:spcPct val="115000"/>
              </a:lnSpc>
              <a:spcBef>
                <a:spcPts val="1200"/>
              </a:spcBef>
              <a:spcAft>
                <a:spcPts val="0"/>
              </a:spcAft>
              <a:buClr>
                <a:schemeClr val="dk1"/>
              </a:buClr>
              <a:buSzPts val="1100"/>
              <a:buFont typeface="Arial"/>
              <a:buNone/>
            </a:pPr>
            <a:endParaRPr sz="1000" dirty="0">
              <a:solidFill>
                <a:srgbClr val="DD7E6B"/>
              </a:solidFill>
              <a:latin typeface="Times New Roman"/>
              <a:ea typeface="Times New Roman"/>
              <a:cs typeface="Times New Roman"/>
              <a:sym typeface="Times New Roman"/>
            </a:endParaRPr>
          </a:p>
          <a:p>
            <a:pPr marL="0" lvl="0" indent="0" algn="l" rtl="0">
              <a:spcBef>
                <a:spcPts val="1200"/>
              </a:spcBef>
              <a:spcAft>
                <a:spcPts val="0"/>
              </a:spcAft>
              <a:buNone/>
            </a:pPr>
            <a:endParaRPr sz="2500" dirty="0">
              <a:solidFill>
                <a:srgbClr val="DD7E6B"/>
              </a:solidFill>
              <a:highlight>
                <a:srgbClr val="000000"/>
              </a:highlight>
              <a:latin typeface="Playfair Display"/>
              <a:ea typeface="Playfair Display"/>
              <a:cs typeface="Playfair Display"/>
              <a:sym typeface="Playfair Display"/>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95"/>
        <p:cNvGrpSpPr/>
        <p:nvPr/>
      </p:nvGrpSpPr>
      <p:grpSpPr>
        <a:xfrm>
          <a:off x="0" y="0"/>
          <a:ext cx="0" cy="0"/>
          <a:chOff x="0" y="0"/>
          <a:chExt cx="0" cy="0"/>
        </a:xfrm>
      </p:grpSpPr>
      <p:sp>
        <p:nvSpPr>
          <p:cNvPr id="96" name="Google Shape;96;p19"/>
          <p:cNvSpPr txBox="1">
            <a:spLocks noGrp="1"/>
          </p:cNvSpPr>
          <p:nvPr>
            <p:ph type="ctrTitle"/>
          </p:nvPr>
        </p:nvSpPr>
        <p:spPr>
          <a:xfrm>
            <a:off x="126475" y="1237150"/>
            <a:ext cx="8520600" cy="3838200"/>
          </a:xfrm>
          <a:prstGeom prst="rect">
            <a:avLst/>
          </a:prstGeom>
        </p:spPr>
        <p:txBody>
          <a:bodyPr spcFirstLastPara="1" wrap="square" lIns="91425" tIns="91425" rIns="91425" bIns="91425" anchor="b" anchorCtr="0">
            <a:noAutofit/>
          </a:bodyPr>
          <a:lstStyle/>
          <a:p>
            <a:pPr marL="0" lvl="0" indent="0" algn="just" rtl="0">
              <a:spcBef>
                <a:spcPts val="0"/>
              </a:spcBef>
              <a:spcAft>
                <a:spcPts val="0"/>
              </a:spcAft>
              <a:buNone/>
            </a:pPr>
            <a:endParaRPr sz="1700" dirty="0">
              <a:solidFill>
                <a:srgbClr val="DD7E6B"/>
              </a:solidFill>
            </a:endParaRPr>
          </a:p>
          <a:p>
            <a:pPr marL="0" lvl="0" indent="0" algn="just" rtl="0">
              <a:spcBef>
                <a:spcPts val="0"/>
              </a:spcBef>
              <a:spcAft>
                <a:spcPts val="0"/>
              </a:spcAft>
              <a:buNone/>
            </a:pPr>
            <a:endParaRPr sz="1700" dirty="0">
              <a:solidFill>
                <a:srgbClr val="DD7E6B"/>
              </a:solidFill>
            </a:endParaRPr>
          </a:p>
          <a:p>
            <a:pPr marL="0" lvl="0" indent="0" algn="just" rtl="0">
              <a:spcBef>
                <a:spcPts val="0"/>
              </a:spcBef>
              <a:spcAft>
                <a:spcPts val="0"/>
              </a:spcAft>
              <a:buNone/>
            </a:pPr>
            <a:endParaRPr sz="1700" dirty="0">
              <a:solidFill>
                <a:srgbClr val="DD7E6B"/>
              </a:solidFill>
            </a:endParaRPr>
          </a:p>
          <a:p>
            <a:pPr marL="0" lvl="0" indent="0" algn="just" rtl="0">
              <a:spcBef>
                <a:spcPts val="0"/>
              </a:spcBef>
              <a:spcAft>
                <a:spcPts val="0"/>
              </a:spcAft>
              <a:buNone/>
            </a:pPr>
            <a:endParaRPr sz="1700" dirty="0">
              <a:solidFill>
                <a:srgbClr val="DD7E6B"/>
              </a:solidFill>
            </a:endParaRPr>
          </a:p>
          <a:p>
            <a:pPr marL="0" lvl="0" indent="-228600" algn="just" rtl="0">
              <a:lnSpc>
                <a:spcPct val="115000"/>
              </a:lnSpc>
              <a:spcBef>
                <a:spcPts val="1200"/>
              </a:spcBef>
              <a:spcAft>
                <a:spcPts val="0"/>
              </a:spcAft>
              <a:buClr>
                <a:schemeClr val="dk1"/>
              </a:buClr>
              <a:buSzPts val="1100"/>
              <a:buFont typeface="Arial"/>
              <a:buNone/>
            </a:pPr>
            <a:r>
              <a:rPr lang="de" sz="1400" dirty="0">
                <a:solidFill>
                  <a:srgbClr val="DD7E6B"/>
                </a:solidFill>
                <a:latin typeface="Playfair Display"/>
                <a:ea typeface="Playfair Display"/>
                <a:cs typeface="Playfair Display"/>
                <a:sym typeface="Playfair Display"/>
              </a:rPr>
              <a:t>→ </a:t>
            </a:r>
            <a:r>
              <a:rPr lang="de" sz="1600" dirty="0">
                <a:solidFill>
                  <a:srgbClr val="DD7E6B"/>
                </a:solidFill>
                <a:latin typeface="Playfair Display"/>
                <a:ea typeface="Playfair Display"/>
                <a:cs typeface="Playfair Display"/>
                <a:sym typeface="Playfair Display"/>
              </a:rPr>
              <a:t> </a:t>
            </a:r>
            <a:r>
              <a:rPr lang="de" sz="1600" dirty="0">
                <a:solidFill>
                  <a:srgbClr val="EA9999"/>
                </a:solidFill>
                <a:latin typeface="Playfair Display"/>
                <a:ea typeface="Playfair Display"/>
                <a:cs typeface="Playfair Display"/>
                <a:sym typeface="Playfair Display"/>
              </a:rPr>
              <a:t>Beispiel „BEEF!-Magazin“: Zweifache Abgrenzung um geschlechtliche Codierung von Fleisch zu erreichen</a:t>
            </a:r>
            <a:endParaRPr sz="1600" dirty="0">
              <a:solidFill>
                <a:srgbClr val="EA9999"/>
              </a:solidFill>
              <a:latin typeface="Playfair Display"/>
              <a:ea typeface="Playfair Display"/>
              <a:cs typeface="Playfair Display"/>
              <a:sym typeface="Playfair Display"/>
            </a:endParaRPr>
          </a:p>
          <a:p>
            <a:pPr marL="685800" lvl="0" indent="-228600" algn="just" rtl="0">
              <a:lnSpc>
                <a:spcPct val="115000"/>
              </a:lnSpc>
              <a:spcBef>
                <a:spcPts val="1200"/>
              </a:spcBef>
              <a:spcAft>
                <a:spcPts val="0"/>
              </a:spcAft>
              <a:buClr>
                <a:schemeClr val="dk1"/>
              </a:buClr>
              <a:buSzPts val="1100"/>
              <a:buFont typeface="Arial"/>
              <a:buNone/>
            </a:pPr>
            <a:r>
              <a:rPr lang="de" sz="1600" dirty="0">
                <a:solidFill>
                  <a:srgbClr val="EA9999"/>
                </a:solidFill>
                <a:latin typeface="Playfair Display"/>
                <a:ea typeface="Playfair Display"/>
                <a:cs typeface="Playfair Display"/>
                <a:sym typeface="Playfair Display"/>
              </a:rPr>
              <a:t>1. 	Abgrenzung von “der Frau”</a:t>
            </a:r>
            <a:endParaRPr sz="1600" dirty="0">
              <a:solidFill>
                <a:srgbClr val="EA9999"/>
              </a:solidFill>
              <a:latin typeface="Playfair Display"/>
              <a:ea typeface="Playfair Display"/>
              <a:cs typeface="Playfair Display"/>
              <a:sym typeface="Playfair Display"/>
            </a:endParaRPr>
          </a:p>
          <a:p>
            <a:pPr marL="685800" lvl="0" indent="-228600" algn="just" rtl="0">
              <a:lnSpc>
                <a:spcPct val="115000"/>
              </a:lnSpc>
              <a:spcBef>
                <a:spcPts val="1200"/>
              </a:spcBef>
              <a:spcAft>
                <a:spcPts val="0"/>
              </a:spcAft>
              <a:buNone/>
            </a:pPr>
            <a:r>
              <a:rPr lang="de" sz="1600" dirty="0">
                <a:solidFill>
                  <a:srgbClr val="EA9999"/>
                </a:solidFill>
                <a:latin typeface="Playfair Display"/>
                <a:ea typeface="Playfair Display"/>
                <a:cs typeface="Playfair Display"/>
                <a:sym typeface="Playfair Display"/>
              </a:rPr>
              <a:t>2. 	Abgrenzung von Vegetariern/Veganern</a:t>
            </a:r>
            <a:endParaRPr sz="1600" dirty="0">
              <a:solidFill>
                <a:srgbClr val="EA9999"/>
              </a:solidFill>
              <a:latin typeface="Playfair Display"/>
              <a:ea typeface="Playfair Display"/>
              <a:cs typeface="Playfair Display"/>
              <a:sym typeface="Playfair Display"/>
            </a:endParaRPr>
          </a:p>
          <a:p>
            <a:pPr marL="0" lvl="0" indent="0" algn="just" rtl="0">
              <a:lnSpc>
                <a:spcPct val="115000"/>
              </a:lnSpc>
              <a:spcBef>
                <a:spcPts val="1200"/>
              </a:spcBef>
              <a:spcAft>
                <a:spcPts val="0"/>
              </a:spcAft>
              <a:buNone/>
            </a:pPr>
            <a:r>
              <a:rPr lang="de" sz="1600" dirty="0">
                <a:solidFill>
                  <a:srgbClr val="EA9999"/>
                </a:solidFill>
                <a:latin typeface="Playfair Display"/>
                <a:ea typeface="Playfair Display"/>
                <a:cs typeface="Playfair Display"/>
                <a:sym typeface="Playfair Display"/>
              </a:rPr>
              <a:t>→ objektivierende Zusammenführung von Fleisch und Frauen mittels Anspielungen und Metaphern in den Slogans derartiger </a:t>
            </a:r>
            <a:r>
              <a:rPr lang="de" sz="1600" dirty="0" smtClean="0">
                <a:solidFill>
                  <a:srgbClr val="EA9999"/>
                </a:solidFill>
                <a:latin typeface="Playfair Display"/>
                <a:ea typeface="Playfair Display"/>
                <a:cs typeface="Playfair Display"/>
                <a:sym typeface="Playfair Display"/>
              </a:rPr>
              <a:t>Männer-Magazine.</a:t>
            </a:r>
            <a:endParaRPr sz="1600" dirty="0" smtClean="0">
              <a:solidFill>
                <a:srgbClr val="EA9999"/>
              </a:solidFill>
              <a:latin typeface="Playfair Display"/>
              <a:ea typeface="Playfair Display"/>
              <a:cs typeface="Playfair Display"/>
              <a:sym typeface="Playfair Display"/>
            </a:endParaRPr>
          </a:p>
          <a:p>
            <a:pPr lvl="0" algn="just" rtl="0">
              <a:lnSpc>
                <a:spcPct val="115000"/>
              </a:lnSpc>
              <a:spcBef>
                <a:spcPts val="1200"/>
              </a:spcBef>
              <a:spcAft>
                <a:spcPts val="0"/>
              </a:spcAft>
              <a:buClr>
                <a:srgbClr val="EA9999"/>
              </a:buClr>
              <a:buSzPts val="1600"/>
            </a:pPr>
            <a:r>
              <a:rPr lang="de" sz="1600" dirty="0" smtClean="0">
                <a:solidFill>
                  <a:srgbClr val="EA9999"/>
                </a:solidFill>
                <a:latin typeface="Playfair Display"/>
                <a:ea typeface="Playfair Display"/>
                <a:cs typeface="Playfair Display"/>
                <a:sym typeface="Playfair Display"/>
              </a:rPr>
              <a:t/>
            </a:r>
            <a:br>
              <a:rPr lang="de" sz="1600" dirty="0" smtClean="0">
                <a:solidFill>
                  <a:srgbClr val="EA9999"/>
                </a:solidFill>
                <a:latin typeface="Playfair Display"/>
                <a:ea typeface="Playfair Display"/>
                <a:cs typeface="Playfair Display"/>
                <a:sym typeface="Playfair Display"/>
              </a:rPr>
            </a:br>
            <a:r>
              <a:rPr lang="de" sz="1600" dirty="0" smtClean="0">
                <a:solidFill>
                  <a:srgbClr val="EA9999"/>
                </a:solidFill>
                <a:latin typeface="Playfair Display"/>
                <a:ea typeface="Playfair Display"/>
                <a:cs typeface="Playfair Display"/>
                <a:sym typeface="Playfair Display"/>
              </a:rPr>
              <a:t>Raewyn Connell und das Konzept </a:t>
            </a:r>
            <a:r>
              <a:rPr lang="de" sz="1600" b="1" dirty="0" smtClean="0">
                <a:solidFill>
                  <a:srgbClr val="EA9999"/>
                </a:solidFill>
                <a:latin typeface="Playfair Display"/>
                <a:ea typeface="Playfair Display"/>
                <a:cs typeface="Playfair Display"/>
                <a:sym typeface="Playfair Display"/>
              </a:rPr>
              <a:t>Hegemonialer Männlichkeit</a:t>
            </a:r>
            <a:r>
              <a:rPr lang="de" sz="1600" dirty="0" smtClean="0">
                <a:solidFill>
                  <a:srgbClr val="EA9999"/>
                </a:solidFill>
                <a:latin typeface="Playfair Display"/>
                <a:ea typeface="Playfair Display"/>
                <a:cs typeface="Playfair Display"/>
                <a:sym typeface="Playfair Display"/>
              </a:rPr>
              <a:t>: Patriarchales Herrschaftssystem, in dem ein bestimmtes Männlichkeitskonstrukt die Spitze einnimmt und sich von Konstrukten der Weiblichkeit und abweichenden Männlichkeitskonstrukten abgrenzt.</a:t>
            </a:r>
            <a:endParaRPr sz="1600" dirty="0" smtClean="0">
              <a:solidFill>
                <a:srgbClr val="EA9999"/>
              </a:solidFill>
              <a:latin typeface="Playfair Display"/>
              <a:ea typeface="Playfair Display"/>
              <a:cs typeface="Playfair Display"/>
              <a:sym typeface="Playfair Display"/>
            </a:endParaRPr>
          </a:p>
          <a:p>
            <a:pPr marL="0" lvl="0" indent="0" algn="just" rtl="0">
              <a:spcBef>
                <a:spcPts val="1200"/>
              </a:spcBef>
              <a:spcAft>
                <a:spcPts val="0"/>
              </a:spcAft>
              <a:buNone/>
            </a:pPr>
            <a:r>
              <a:rPr lang="de" sz="1600" dirty="0" smtClean="0">
                <a:solidFill>
                  <a:srgbClr val="EA9999"/>
                </a:solidFill>
                <a:latin typeface="Playfair Display"/>
                <a:ea typeface="Playfair Display"/>
                <a:cs typeface="Playfair Display"/>
                <a:sym typeface="Playfair Display"/>
              </a:rPr>
              <a:t>→ </a:t>
            </a:r>
            <a:r>
              <a:rPr lang="de" sz="1600" dirty="0">
                <a:solidFill>
                  <a:srgbClr val="EA9999"/>
                </a:solidFill>
                <a:latin typeface="Playfair Display"/>
                <a:ea typeface="Playfair Display"/>
                <a:cs typeface="Playfair Display"/>
                <a:sym typeface="Playfair Display"/>
              </a:rPr>
              <a:t>Hegemoniale Männlichkeit zeichnet sich u.a. durch die Annahme </a:t>
            </a:r>
            <a:r>
              <a:rPr lang="de" sz="1600" dirty="0" smtClean="0">
                <a:solidFill>
                  <a:srgbClr val="EA9999"/>
                </a:solidFill>
                <a:latin typeface="Playfair Display"/>
                <a:ea typeface="Playfair Display"/>
                <a:cs typeface="Playfair Display"/>
                <a:sym typeface="Playfair Display"/>
              </a:rPr>
              <a:t>von Risikobereitschaft aus.</a:t>
            </a:r>
            <a:endParaRPr sz="1600" dirty="0">
              <a:solidFill>
                <a:srgbClr val="EA9999"/>
              </a:solidFill>
              <a:latin typeface="Playfair Display"/>
              <a:ea typeface="Playfair Display"/>
              <a:cs typeface="Playfair Display"/>
              <a:sym typeface="Playfair Display"/>
            </a:endParaRPr>
          </a:p>
          <a:p>
            <a:pPr marL="0" lvl="0" indent="0" algn="just" rtl="0">
              <a:spcBef>
                <a:spcPts val="0"/>
              </a:spcBef>
              <a:spcAft>
                <a:spcPts val="0"/>
              </a:spcAft>
              <a:buNone/>
            </a:pPr>
            <a:r>
              <a:rPr lang="de" sz="1600" dirty="0">
                <a:solidFill>
                  <a:srgbClr val="EA9999"/>
                </a:solidFill>
                <a:latin typeface="Playfair Display"/>
                <a:ea typeface="Playfair Display"/>
                <a:cs typeface="Playfair Display"/>
                <a:sym typeface="Playfair Display"/>
              </a:rPr>
              <a:t>→ </a:t>
            </a:r>
            <a:r>
              <a:rPr lang="de" sz="1600" dirty="0" smtClean="0">
                <a:solidFill>
                  <a:srgbClr val="EA9999"/>
                </a:solidFill>
                <a:latin typeface="Playfair Display"/>
                <a:ea typeface="Playfair Display"/>
                <a:cs typeface="Playfair Display"/>
                <a:sym typeface="Playfair Display"/>
              </a:rPr>
              <a:t>Inkaufnehmen </a:t>
            </a:r>
            <a:r>
              <a:rPr lang="de" sz="1600" dirty="0">
                <a:solidFill>
                  <a:srgbClr val="EA9999"/>
                </a:solidFill>
                <a:latin typeface="Playfair Display"/>
                <a:ea typeface="Playfair Display"/>
                <a:cs typeface="Playfair Display"/>
                <a:sym typeface="Playfair Display"/>
              </a:rPr>
              <a:t>von Gesundheitsrisiken durch Fleischkonsum als Symbol der Männlichkeit </a:t>
            </a:r>
            <a:endParaRPr sz="1600" dirty="0">
              <a:solidFill>
                <a:srgbClr val="EA9999"/>
              </a:solidFill>
              <a:latin typeface="Playfair Display"/>
              <a:ea typeface="Playfair Display"/>
              <a:cs typeface="Playfair Display"/>
              <a:sym typeface="Playfair Display"/>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0"/>
          <p:cNvSpPr txBox="1">
            <a:spLocks noGrp="1"/>
          </p:cNvSpPr>
          <p:nvPr>
            <p:ph type="ctrTitle"/>
          </p:nvPr>
        </p:nvSpPr>
        <p:spPr>
          <a:xfrm>
            <a:off x="0" y="0"/>
            <a:ext cx="8520600" cy="792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de" sz="2800">
                <a:solidFill>
                  <a:srgbClr val="000000"/>
                </a:solidFill>
                <a:highlight>
                  <a:srgbClr val="EA9999"/>
                </a:highlight>
                <a:latin typeface="Oswald"/>
                <a:ea typeface="Oswald"/>
                <a:cs typeface="Oswald"/>
                <a:sym typeface="Oswald"/>
              </a:rPr>
              <a:t>Mediale Aufbereitung von Fleisch und Männlichkeit</a:t>
            </a:r>
            <a:endParaRPr sz="5400">
              <a:solidFill>
                <a:srgbClr val="000000"/>
              </a:solidFill>
              <a:highlight>
                <a:srgbClr val="EA9999"/>
              </a:highlight>
              <a:latin typeface="Oswald"/>
              <a:ea typeface="Oswald"/>
              <a:cs typeface="Oswald"/>
              <a:sym typeface="Oswald"/>
            </a:endParaRPr>
          </a:p>
        </p:txBody>
      </p:sp>
      <p:sp>
        <p:nvSpPr>
          <p:cNvPr id="103" name="Google Shape;103;p20"/>
          <p:cNvSpPr txBox="1">
            <a:spLocks noGrp="1"/>
          </p:cNvSpPr>
          <p:nvPr>
            <p:ph type="subTitle" idx="1"/>
          </p:nvPr>
        </p:nvSpPr>
        <p:spPr>
          <a:xfrm>
            <a:off x="311700" y="722300"/>
            <a:ext cx="8520600" cy="2090400"/>
          </a:xfrm>
          <a:prstGeom prst="rect">
            <a:avLst/>
          </a:prstGeom>
        </p:spPr>
        <p:txBody>
          <a:bodyPr spcFirstLastPara="1" wrap="square" lIns="91425" tIns="91425" rIns="91425" bIns="91425" anchor="t" anchorCtr="0">
            <a:noAutofit/>
          </a:bodyPr>
          <a:lstStyle/>
          <a:p>
            <a:pPr marL="457200" lvl="0" indent="-406400" algn="l" rtl="0">
              <a:spcBef>
                <a:spcPts val="0"/>
              </a:spcBef>
              <a:spcAft>
                <a:spcPts val="0"/>
              </a:spcAft>
              <a:buClr>
                <a:srgbClr val="EA9999"/>
              </a:buClr>
              <a:buSzPts val="2800"/>
              <a:buFont typeface="Playfair Display"/>
              <a:buChar char="-"/>
            </a:pPr>
            <a:r>
              <a:rPr lang="de" dirty="0">
                <a:solidFill>
                  <a:srgbClr val="EA9999"/>
                </a:solidFill>
                <a:highlight>
                  <a:srgbClr val="000000"/>
                </a:highlight>
                <a:latin typeface="Playfair Display"/>
                <a:ea typeface="Playfair Display"/>
                <a:cs typeface="Playfair Display"/>
                <a:sym typeface="Playfair Display"/>
              </a:rPr>
              <a:t>Fleisch wird nicht nur </a:t>
            </a:r>
            <a:r>
              <a:rPr lang="de" dirty="0" smtClean="0">
                <a:solidFill>
                  <a:srgbClr val="EA9999"/>
                </a:solidFill>
                <a:highlight>
                  <a:srgbClr val="000000"/>
                </a:highlight>
                <a:latin typeface="Playfair Display"/>
                <a:ea typeface="Playfair Display"/>
                <a:cs typeface="Playfair Display"/>
                <a:sym typeface="Playfair Display"/>
              </a:rPr>
              <a:t>konsumiert,</a:t>
            </a:r>
            <a:endParaRPr dirty="0">
              <a:solidFill>
                <a:srgbClr val="EA9999"/>
              </a:solidFill>
              <a:highlight>
                <a:srgbClr val="000000"/>
              </a:highlight>
              <a:latin typeface="Playfair Display"/>
              <a:ea typeface="Playfair Display"/>
              <a:cs typeface="Playfair Display"/>
              <a:sym typeface="Playfair Display"/>
            </a:endParaRPr>
          </a:p>
          <a:p>
            <a:pPr marL="457200" lvl="0" indent="0" algn="l" rtl="0">
              <a:spcBef>
                <a:spcPts val="0"/>
              </a:spcBef>
              <a:spcAft>
                <a:spcPts val="0"/>
              </a:spcAft>
              <a:buNone/>
            </a:pPr>
            <a:r>
              <a:rPr lang="de" dirty="0" smtClean="0">
                <a:solidFill>
                  <a:srgbClr val="EA9999"/>
                </a:solidFill>
                <a:highlight>
                  <a:srgbClr val="000000"/>
                </a:highlight>
                <a:latin typeface="Playfair Display"/>
                <a:ea typeface="Playfair Display"/>
                <a:cs typeface="Playfair Display"/>
                <a:sym typeface="Playfair Display"/>
              </a:rPr>
              <a:t>sondern </a:t>
            </a:r>
            <a:r>
              <a:rPr lang="de" dirty="0">
                <a:solidFill>
                  <a:srgbClr val="EA9999"/>
                </a:solidFill>
                <a:highlight>
                  <a:srgbClr val="000000"/>
                </a:highlight>
                <a:latin typeface="Playfair Display"/>
                <a:ea typeface="Playfair Display"/>
                <a:cs typeface="Playfair Display"/>
                <a:sym typeface="Playfair Display"/>
              </a:rPr>
              <a:t>auch vermarktet</a:t>
            </a:r>
            <a:endParaRPr dirty="0">
              <a:solidFill>
                <a:srgbClr val="EA9999"/>
              </a:solidFill>
              <a:highlight>
                <a:srgbClr val="000000"/>
              </a:highlight>
              <a:latin typeface="Playfair Display"/>
              <a:ea typeface="Playfair Display"/>
              <a:cs typeface="Playfair Display"/>
              <a:sym typeface="Playfair Display"/>
            </a:endParaRPr>
          </a:p>
        </p:txBody>
      </p:sp>
      <p:pic>
        <p:nvPicPr>
          <p:cNvPr id="104" name="Google Shape;104;p20"/>
          <p:cNvPicPr preferRelativeResize="0"/>
          <p:nvPr/>
        </p:nvPicPr>
        <p:blipFill>
          <a:blip r:embed="rId3">
            <a:alphaModFix/>
          </a:blip>
          <a:stretch>
            <a:fillRect/>
          </a:stretch>
        </p:blipFill>
        <p:spPr>
          <a:xfrm>
            <a:off x="4051875" y="2279175"/>
            <a:ext cx="5092124" cy="2864324"/>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1"/>
          <p:cNvSpPr txBox="1">
            <a:spLocks noGrp="1"/>
          </p:cNvSpPr>
          <p:nvPr>
            <p:ph type="ctrTitle"/>
          </p:nvPr>
        </p:nvSpPr>
        <p:spPr>
          <a:xfrm>
            <a:off x="0" y="0"/>
            <a:ext cx="8520600" cy="792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de" sz="2800">
                <a:solidFill>
                  <a:srgbClr val="000000"/>
                </a:solidFill>
                <a:highlight>
                  <a:srgbClr val="EA9999"/>
                </a:highlight>
                <a:latin typeface="Oswald"/>
                <a:ea typeface="Oswald"/>
                <a:cs typeface="Oswald"/>
                <a:sym typeface="Oswald"/>
              </a:rPr>
              <a:t>Mediale Aufbereitung von Fleisch und Männlichkeit</a:t>
            </a:r>
            <a:endParaRPr sz="5400">
              <a:solidFill>
                <a:srgbClr val="000000"/>
              </a:solidFill>
              <a:highlight>
                <a:srgbClr val="EA9999"/>
              </a:highlight>
              <a:latin typeface="Oswald"/>
              <a:ea typeface="Oswald"/>
              <a:cs typeface="Oswald"/>
              <a:sym typeface="Oswald"/>
            </a:endParaRPr>
          </a:p>
        </p:txBody>
      </p:sp>
      <p:sp>
        <p:nvSpPr>
          <p:cNvPr id="111" name="Google Shape;111;p21"/>
          <p:cNvSpPr txBox="1">
            <a:spLocks noGrp="1"/>
          </p:cNvSpPr>
          <p:nvPr>
            <p:ph type="subTitle" idx="1"/>
          </p:nvPr>
        </p:nvSpPr>
        <p:spPr>
          <a:xfrm>
            <a:off x="311700" y="722300"/>
            <a:ext cx="8520600" cy="20904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de">
                <a:solidFill>
                  <a:srgbClr val="EA9999"/>
                </a:solidFill>
                <a:highlight>
                  <a:srgbClr val="000000"/>
                </a:highlight>
                <a:latin typeface="Playfair Display"/>
                <a:ea typeface="Playfair Display"/>
                <a:cs typeface="Playfair Display"/>
                <a:sym typeface="Playfair Display"/>
              </a:rPr>
              <a:t>Männer sind die Gesichter für Grillfleisch</a:t>
            </a:r>
            <a:endParaRPr>
              <a:solidFill>
                <a:srgbClr val="EA9999"/>
              </a:solidFill>
              <a:highlight>
                <a:srgbClr val="000000"/>
              </a:highlight>
              <a:latin typeface="Playfair Display"/>
              <a:ea typeface="Playfair Display"/>
              <a:cs typeface="Playfair Display"/>
              <a:sym typeface="Playfair Display"/>
            </a:endParaRPr>
          </a:p>
          <a:p>
            <a:pPr marL="457200" lvl="0" indent="0" algn="l" rtl="0">
              <a:spcBef>
                <a:spcPts val="0"/>
              </a:spcBef>
              <a:spcAft>
                <a:spcPts val="0"/>
              </a:spcAft>
              <a:buNone/>
            </a:pPr>
            <a:r>
              <a:rPr lang="de">
                <a:solidFill>
                  <a:srgbClr val="EA9999"/>
                </a:solidFill>
                <a:highlight>
                  <a:srgbClr val="000000"/>
                </a:highlight>
                <a:latin typeface="Playfair Display"/>
                <a:ea typeface="Playfair Display"/>
                <a:cs typeface="Playfair Display"/>
                <a:sym typeface="Playfair Display"/>
              </a:rPr>
              <a:t>-&gt; Frauen sind meist nur Nebendarstellerinnen</a:t>
            </a:r>
            <a:endParaRPr>
              <a:solidFill>
                <a:srgbClr val="EA9999"/>
              </a:solidFill>
              <a:highlight>
                <a:srgbClr val="000000"/>
              </a:highlight>
              <a:latin typeface="Playfair Display"/>
              <a:ea typeface="Playfair Display"/>
              <a:cs typeface="Playfair Display"/>
              <a:sym typeface="Playfair Display"/>
            </a:endParaRPr>
          </a:p>
          <a:p>
            <a:pPr marL="457200" lvl="0" indent="0" algn="l" rtl="0">
              <a:spcBef>
                <a:spcPts val="0"/>
              </a:spcBef>
              <a:spcAft>
                <a:spcPts val="0"/>
              </a:spcAft>
              <a:buNone/>
            </a:pPr>
            <a:endParaRPr>
              <a:solidFill>
                <a:srgbClr val="EA9999"/>
              </a:solidFill>
              <a:highlight>
                <a:srgbClr val="000000"/>
              </a:highlight>
              <a:latin typeface="Playfair Display"/>
              <a:ea typeface="Playfair Display"/>
              <a:cs typeface="Playfair Display"/>
              <a:sym typeface="Playfair Display"/>
            </a:endParaRPr>
          </a:p>
        </p:txBody>
      </p:sp>
      <p:pic>
        <p:nvPicPr>
          <p:cNvPr id="112" name="Google Shape;112;p21"/>
          <p:cNvPicPr preferRelativeResize="0"/>
          <p:nvPr/>
        </p:nvPicPr>
        <p:blipFill>
          <a:blip r:embed="rId3">
            <a:alphaModFix/>
          </a:blip>
          <a:stretch>
            <a:fillRect/>
          </a:stretch>
        </p:blipFill>
        <p:spPr>
          <a:xfrm rot="849393">
            <a:off x="94164" y="2530259"/>
            <a:ext cx="2622695" cy="1204781"/>
          </a:xfrm>
          <a:prstGeom prst="rect">
            <a:avLst/>
          </a:prstGeom>
          <a:noFill/>
          <a:ln>
            <a:noFill/>
          </a:ln>
        </p:spPr>
      </p:pic>
      <p:pic>
        <p:nvPicPr>
          <p:cNvPr id="113" name="Google Shape;113;p21"/>
          <p:cNvPicPr preferRelativeResize="0"/>
          <p:nvPr/>
        </p:nvPicPr>
        <p:blipFill>
          <a:blip r:embed="rId4">
            <a:alphaModFix/>
          </a:blip>
          <a:stretch>
            <a:fillRect/>
          </a:stretch>
        </p:blipFill>
        <p:spPr>
          <a:xfrm rot="-869547">
            <a:off x="6455524" y="2344225"/>
            <a:ext cx="2494926" cy="1403401"/>
          </a:xfrm>
          <a:prstGeom prst="rect">
            <a:avLst/>
          </a:prstGeom>
          <a:noFill/>
          <a:ln>
            <a:noFill/>
          </a:ln>
        </p:spPr>
      </p:pic>
      <p:pic>
        <p:nvPicPr>
          <p:cNvPr id="114" name="Google Shape;114;p21"/>
          <p:cNvPicPr preferRelativeResize="0"/>
          <p:nvPr/>
        </p:nvPicPr>
        <p:blipFill>
          <a:blip r:embed="rId5">
            <a:alphaModFix/>
          </a:blip>
          <a:stretch>
            <a:fillRect/>
          </a:stretch>
        </p:blipFill>
        <p:spPr>
          <a:xfrm>
            <a:off x="3313699" y="3514200"/>
            <a:ext cx="2516600" cy="1448950"/>
          </a:xfrm>
          <a:prstGeom prst="rect">
            <a:avLst/>
          </a:prstGeom>
          <a:noFill/>
          <a:ln>
            <a:noFill/>
          </a:ln>
        </p:spPr>
      </p:pic>
      <p:pic>
        <p:nvPicPr>
          <p:cNvPr id="115" name="Google Shape;115;p21"/>
          <p:cNvPicPr preferRelativeResize="0"/>
          <p:nvPr/>
        </p:nvPicPr>
        <p:blipFill>
          <a:blip r:embed="rId6">
            <a:alphaModFix/>
          </a:blip>
          <a:stretch>
            <a:fillRect/>
          </a:stretch>
        </p:blipFill>
        <p:spPr>
          <a:xfrm>
            <a:off x="3284044" y="1847275"/>
            <a:ext cx="2575907" cy="1448950"/>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1192</Words>
  <Application>Microsoft Office PowerPoint</Application>
  <PresentationFormat>Bildschirmpräsentation (16:9)</PresentationFormat>
  <Paragraphs>110</Paragraphs>
  <Slides>18</Slides>
  <Notes>18</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18</vt:i4>
      </vt:variant>
    </vt:vector>
  </HeadingPairs>
  <TitlesOfParts>
    <vt:vector size="23" baseType="lpstr">
      <vt:lpstr>Times New Roman</vt:lpstr>
      <vt:lpstr>Oswald</vt:lpstr>
      <vt:lpstr>Arial</vt:lpstr>
      <vt:lpstr>Playfair Display</vt:lpstr>
      <vt:lpstr>Simple Light</vt:lpstr>
      <vt:lpstr>Fleisch und Männlichkeit</vt:lpstr>
      <vt:lpstr>Inhaltsverzeichnis</vt:lpstr>
      <vt:lpstr>Die Entwicklung der Bedeutung von Fleisch und Männlichkeit </vt:lpstr>
      <vt:lpstr>Die Entwicklung der Bedeutung von Fleisch und Männlichkeit  Fleischkonsum und “Männlichkeit”</vt:lpstr>
      <vt:lpstr>Die Entwicklung der Bedeutung von Fleisch und Männlichkeit  Fleisch als Symbol </vt:lpstr>
      <vt:lpstr>Männlichkeit und Fleisch in der modernen Gesellschaft</vt:lpstr>
      <vt:lpstr>    →  Beispiel „BEEF!-Magazin“: Zweifache Abgrenzung um geschlechtliche Codierung von Fleisch zu erreichen 1.  Abgrenzung von “der Frau” 2.  Abgrenzung von Vegetariern/Veganern → objektivierende Zusammenführung von Fleisch und Frauen mittels Anspielungen und Metaphern in den Slogans derartiger Männer-Magazine.  Raewyn Connell und das Konzept Hegemonialer Männlichkeit: Patriarchales Herrschaftssystem, in dem ein bestimmtes Männlichkeitskonstrukt die Spitze einnimmt und sich von Konstrukten der Weiblichkeit und abweichenden Männlichkeitskonstrukten abgrenzt. → Hegemoniale Männlichkeit zeichnet sich u.a. durch die Annahme von Risikobereitschaft aus. → Inkaufnehmen von Gesundheitsrisiken durch Fleischkonsum als Symbol der Männlichkeit </vt:lpstr>
      <vt:lpstr>Mediale Aufbereitung von Fleisch und Männlichkeit</vt:lpstr>
      <vt:lpstr>Mediale Aufbereitung von Fleisch und Männlichkeit</vt:lpstr>
      <vt:lpstr>Mediale Aufbereitung von Fleisch und Männlichkeit</vt:lpstr>
      <vt:lpstr>Männlichkeit in Zeiten des Veggie-Booms</vt:lpstr>
      <vt:lpstr>PowerPoint-Präsentation</vt:lpstr>
      <vt:lpstr>„Es handelt sich hierbei um zirkuläre Sexuierungsprozesse, in deren Verlauf Objekten, Verhaltensweisen, körperlichen Merkmalen, sozialen Räumen usw. ein Geschlecht zugeschrieben wird, das seinerseits wiederum vergeschlechtlichend wirkt.“   Setzwein, Monika: „Männliches Lustprinzip“ und „weibliches Frustprinzip“?, in: Ernährungs-Umschau. Forschung und Praxis, 51 / Heft 12, 2004, S. 504-507, hier S. 506.</vt:lpstr>
      <vt:lpstr>PowerPoint-Präsentation</vt:lpstr>
      <vt:lpstr>PowerPoint-Präsentation</vt:lpstr>
      <vt:lpstr>„Aus der Perspektive der veganen Männlichkeit gilt dann gerade der viel Fleisch konsumierende Normalo-Mann eben als nicht optimal fit und gesund und wird entsprechend gern als Auslaufmodell dargestellt. Vegane Männlichkeit also als eine Art männliche Avantgarde, die vom Wissen geleitet ist, dass man alles, was man braucht, über die vegane Ernährung bekommen kann.“  Füßler, Claudia: „Fleischverzicht scheint auf kultureller Ebene die Männlichkeit zu gefährden“. In: https://www.badische-zeitung.de/fleischverzicht-scheint-auf-kultureller-ebene-die-maennlichkeit-zu-gefaehrden--173052978.html (abgerufen am 06.01.2021, 18:27 Uhr)</vt:lpstr>
      <vt:lpstr>Literaturverzeichnis</vt:lpstr>
      <vt:lpstr>Abbildungsverzeichnis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Fleisch und Männlichkeit</dc:title>
  <dc:creator>Sebastian Susteck</dc:creator>
  <cp:lastModifiedBy>Sebastian Susteck</cp:lastModifiedBy>
  <cp:revision>10</cp:revision>
  <cp:lastPrinted>2021-02-04T16:39:10Z</cp:lastPrinted>
  <dcterms:modified xsi:type="dcterms:W3CDTF">2021-03-08T17:38:53Z</dcterms:modified>
</cp:coreProperties>
</file>